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2" r:id="rId2"/>
    <p:sldId id="257" r:id="rId3"/>
    <p:sldId id="283" r:id="rId4"/>
    <p:sldId id="312" r:id="rId5"/>
    <p:sldId id="320" r:id="rId6"/>
    <p:sldId id="323" r:id="rId7"/>
    <p:sldId id="324" r:id="rId8"/>
    <p:sldId id="321" r:id="rId9"/>
    <p:sldId id="294" r:id="rId10"/>
    <p:sldId id="297" r:id="rId11"/>
    <p:sldId id="298" r:id="rId12"/>
    <p:sldId id="299" r:id="rId13"/>
    <p:sldId id="300" r:id="rId14"/>
    <p:sldId id="295" r:id="rId15"/>
    <p:sldId id="303" r:id="rId16"/>
    <p:sldId id="301" r:id="rId17"/>
    <p:sldId id="302" r:id="rId18"/>
    <p:sldId id="307" r:id="rId19"/>
    <p:sldId id="313" r:id="rId20"/>
    <p:sldId id="315" r:id="rId21"/>
    <p:sldId id="317" r:id="rId22"/>
    <p:sldId id="316" r:id="rId23"/>
    <p:sldId id="318" r:id="rId24"/>
    <p:sldId id="314" r:id="rId25"/>
    <p:sldId id="304" r:id="rId26"/>
    <p:sldId id="319" r:id="rId27"/>
    <p:sldId id="279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3341"/>
    <a:srgbClr val="FF9966"/>
    <a:srgbClr val="FFFFCC"/>
    <a:srgbClr val="FF9F00"/>
    <a:srgbClr val="A40000"/>
    <a:srgbClr val="E97C25"/>
    <a:srgbClr val="DC0D2F"/>
    <a:srgbClr val="FBCC00"/>
    <a:srgbClr val="2F2E2E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279" autoAdjust="0"/>
  </p:normalViewPr>
  <p:slideViewPr>
    <p:cSldViewPr>
      <p:cViewPr>
        <p:scale>
          <a:sx n="70" d="100"/>
          <a:sy n="70" d="100"/>
        </p:scale>
        <p:origin x="-2814" y="-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6DA91-29CE-45B4-BAF8-68AD726FBFEC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F24E6-D3B2-409F-87A8-EE1B7C4530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4317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5717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77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23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258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016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094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178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237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179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116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264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9EA59-2E5E-4D56-BDEB-1DB113BA97D0}" type="datetimeFigureOut">
              <a:rPr lang="hu-HU" smtClean="0"/>
              <a:t>2024. 04. 03.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F94A8-3D10-4B0D-B697-BEC9A68320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62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athegy.com/" TargetMode="External"/><Relationship Id="rId2" Type="http://schemas.openxmlformats.org/officeDocument/2006/relationships/hyperlink" Target="http://www.szimbiozis.net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18955" y="490254"/>
            <a:ext cx="6661049" cy="4729127"/>
            <a:chOff x="0" y="0"/>
            <a:chExt cx="5065450" cy="452856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258784" y="368135"/>
              <a:ext cx="3362877" cy="4160427"/>
            </a:xfrm>
            <a:custGeom>
              <a:avLst/>
              <a:gdLst>
                <a:gd name="T0" fmla="*/ 22 w 896"/>
                <a:gd name="T1" fmla="*/ 479 h 1110"/>
                <a:gd name="T2" fmla="*/ 630 w 896"/>
                <a:gd name="T3" fmla="*/ 1086 h 1110"/>
                <a:gd name="T4" fmla="*/ 873 w 896"/>
                <a:gd name="T5" fmla="*/ 394 h 1110"/>
                <a:gd name="T6" fmla="*/ 406 w 896"/>
                <a:gd name="T7" fmla="*/ 24 h 1110"/>
                <a:gd name="T8" fmla="*/ 22 w 896"/>
                <a:gd name="T9" fmla="*/ 479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6" h="1110">
                  <a:moveTo>
                    <a:pt x="22" y="479"/>
                  </a:moveTo>
                  <a:cubicBezTo>
                    <a:pt x="45" y="707"/>
                    <a:pt x="395" y="1110"/>
                    <a:pt x="630" y="1086"/>
                  </a:cubicBezTo>
                  <a:cubicBezTo>
                    <a:pt x="865" y="1063"/>
                    <a:pt x="896" y="622"/>
                    <a:pt x="873" y="394"/>
                  </a:cubicBezTo>
                  <a:cubicBezTo>
                    <a:pt x="850" y="166"/>
                    <a:pt x="641" y="0"/>
                    <a:pt x="406" y="24"/>
                  </a:cubicBezTo>
                  <a:cubicBezTo>
                    <a:pt x="171" y="47"/>
                    <a:pt x="0" y="251"/>
                    <a:pt x="22" y="479"/>
                  </a:cubicBezTo>
                </a:path>
              </a:pathLst>
            </a:custGeom>
            <a:solidFill>
              <a:srgbClr val="F37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332509" y="855023"/>
              <a:ext cx="4695074" cy="3162864"/>
            </a:xfrm>
            <a:custGeom>
              <a:avLst/>
              <a:gdLst>
                <a:gd name="T0" fmla="*/ 301 w 1251"/>
                <a:gd name="T1" fmla="*/ 149 h 844"/>
                <a:gd name="T2" fmla="*/ 0 w 1251"/>
                <a:gd name="T3" fmla="*/ 320 h 844"/>
                <a:gd name="T4" fmla="*/ 602 w 1251"/>
                <a:gd name="T5" fmla="*/ 844 h 844"/>
                <a:gd name="T6" fmla="*/ 270 w 1251"/>
                <a:gd name="T7" fmla="*/ 348 h 844"/>
                <a:gd name="T8" fmla="*/ 301 w 1251"/>
                <a:gd name="T9" fmla="*/ 149 h 844"/>
                <a:gd name="T10" fmla="*/ 1036 w 1251"/>
                <a:gd name="T11" fmla="*/ 0 h 844"/>
                <a:gd name="T12" fmla="*/ 990 w 1251"/>
                <a:gd name="T13" fmla="*/ 3 h 844"/>
                <a:gd name="T14" fmla="*/ 1121 w 1251"/>
                <a:gd name="T15" fmla="*/ 263 h 844"/>
                <a:gd name="T16" fmla="*/ 1100 w 1251"/>
                <a:gd name="T17" fmla="*/ 667 h 844"/>
                <a:gd name="T18" fmla="*/ 1251 w 1251"/>
                <a:gd name="T19" fmla="*/ 320 h 844"/>
                <a:gd name="T20" fmla="*/ 1036 w 1251"/>
                <a:gd name="T21" fmla="*/ 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1" h="844">
                  <a:moveTo>
                    <a:pt x="301" y="149"/>
                  </a:moveTo>
                  <a:cubicBezTo>
                    <a:pt x="136" y="161"/>
                    <a:pt x="0" y="190"/>
                    <a:pt x="0" y="320"/>
                  </a:cubicBezTo>
                  <a:cubicBezTo>
                    <a:pt x="0" y="542"/>
                    <a:pt x="343" y="782"/>
                    <a:pt x="602" y="844"/>
                  </a:cubicBezTo>
                  <a:cubicBezTo>
                    <a:pt x="435" y="713"/>
                    <a:pt x="285" y="495"/>
                    <a:pt x="270" y="348"/>
                  </a:cubicBezTo>
                  <a:cubicBezTo>
                    <a:pt x="263" y="278"/>
                    <a:pt x="275" y="210"/>
                    <a:pt x="301" y="149"/>
                  </a:cubicBezTo>
                  <a:moveTo>
                    <a:pt x="1036" y="0"/>
                  </a:moveTo>
                  <a:cubicBezTo>
                    <a:pt x="1022" y="0"/>
                    <a:pt x="1006" y="1"/>
                    <a:pt x="990" y="3"/>
                  </a:cubicBezTo>
                  <a:cubicBezTo>
                    <a:pt x="1062" y="69"/>
                    <a:pt x="1110" y="159"/>
                    <a:pt x="1121" y="263"/>
                  </a:cubicBezTo>
                  <a:cubicBezTo>
                    <a:pt x="1132" y="372"/>
                    <a:pt x="1130" y="530"/>
                    <a:pt x="1100" y="667"/>
                  </a:cubicBezTo>
                  <a:cubicBezTo>
                    <a:pt x="1191" y="568"/>
                    <a:pt x="1251" y="441"/>
                    <a:pt x="1251" y="320"/>
                  </a:cubicBezTo>
                  <a:cubicBezTo>
                    <a:pt x="1251" y="140"/>
                    <a:pt x="1198" y="0"/>
                    <a:pt x="1036" y="0"/>
                  </a:cubicBezTo>
                </a:path>
              </a:pathLst>
            </a:custGeom>
            <a:solidFill>
              <a:srgbClr val="FFC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18161" y="866899"/>
              <a:ext cx="3261280" cy="3212393"/>
            </a:xfrm>
            <a:custGeom>
              <a:avLst/>
              <a:gdLst>
                <a:gd name="T0" fmla="*/ 727 w 869"/>
                <a:gd name="T1" fmla="*/ 0 h 857"/>
                <a:gd name="T2" fmla="*/ 502 w 869"/>
                <a:gd name="T3" fmla="*/ 80 h 857"/>
                <a:gd name="T4" fmla="*/ 38 w 869"/>
                <a:gd name="T5" fmla="*/ 146 h 857"/>
                <a:gd name="T6" fmla="*/ 7 w 869"/>
                <a:gd name="T7" fmla="*/ 345 h 857"/>
                <a:gd name="T8" fmla="*/ 339 w 869"/>
                <a:gd name="T9" fmla="*/ 841 h 857"/>
                <a:gd name="T10" fmla="*/ 457 w 869"/>
                <a:gd name="T11" fmla="*/ 857 h 857"/>
                <a:gd name="T12" fmla="*/ 837 w 869"/>
                <a:gd name="T13" fmla="*/ 664 h 857"/>
                <a:gd name="T14" fmla="*/ 858 w 869"/>
                <a:gd name="T15" fmla="*/ 260 h 857"/>
                <a:gd name="T16" fmla="*/ 727 w 869"/>
                <a:gd name="T17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9" h="857">
                  <a:moveTo>
                    <a:pt x="727" y="0"/>
                  </a:moveTo>
                  <a:cubicBezTo>
                    <a:pt x="666" y="9"/>
                    <a:pt x="591" y="34"/>
                    <a:pt x="502" y="80"/>
                  </a:cubicBezTo>
                  <a:cubicBezTo>
                    <a:pt x="389" y="139"/>
                    <a:pt x="200" y="134"/>
                    <a:pt x="38" y="146"/>
                  </a:cubicBezTo>
                  <a:cubicBezTo>
                    <a:pt x="12" y="207"/>
                    <a:pt x="0" y="275"/>
                    <a:pt x="7" y="345"/>
                  </a:cubicBezTo>
                  <a:cubicBezTo>
                    <a:pt x="22" y="492"/>
                    <a:pt x="172" y="710"/>
                    <a:pt x="339" y="841"/>
                  </a:cubicBezTo>
                  <a:cubicBezTo>
                    <a:pt x="381" y="852"/>
                    <a:pt x="421" y="857"/>
                    <a:pt x="457" y="857"/>
                  </a:cubicBezTo>
                  <a:cubicBezTo>
                    <a:pt x="593" y="857"/>
                    <a:pt x="735" y="778"/>
                    <a:pt x="837" y="664"/>
                  </a:cubicBezTo>
                  <a:cubicBezTo>
                    <a:pt x="867" y="527"/>
                    <a:pt x="869" y="369"/>
                    <a:pt x="858" y="260"/>
                  </a:cubicBezTo>
                  <a:cubicBezTo>
                    <a:pt x="847" y="156"/>
                    <a:pt x="799" y="66"/>
                    <a:pt x="727" y="0"/>
                  </a:cubicBezTo>
                </a:path>
              </a:pathLst>
            </a:custGeom>
            <a:solidFill>
              <a:srgbClr val="FDB2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277590" y="0"/>
              <a:ext cx="968351" cy="730869"/>
            </a:xfrm>
            <a:custGeom>
              <a:avLst/>
              <a:gdLst>
                <a:gd name="T0" fmla="*/ 147 w 258"/>
                <a:gd name="T1" fmla="*/ 0 h 195"/>
                <a:gd name="T2" fmla="*/ 44 w 258"/>
                <a:gd name="T3" fmla="*/ 53 h 195"/>
                <a:gd name="T4" fmla="*/ 0 w 258"/>
                <a:gd name="T5" fmla="*/ 127 h 195"/>
                <a:gd name="T6" fmla="*/ 159 w 258"/>
                <a:gd name="T7" fmla="*/ 195 h 195"/>
                <a:gd name="T8" fmla="*/ 210 w 258"/>
                <a:gd name="T9" fmla="*/ 163 h 195"/>
                <a:gd name="T10" fmla="*/ 185 w 258"/>
                <a:gd name="T11" fmla="*/ 13 h 195"/>
                <a:gd name="T12" fmla="*/ 147 w 258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195">
                  <a:moveTo>
                    <a:pt x="147" y="0"/>
                  </a:moveTo>
                  <a:cubicBezTo>
                    <a:pt x="116" y="0"/>
                    <a:pt x="76" y="19"/>
                    <a:pt x="44" y="53"/>
                  </a:cubicBezTo>
                  <a:cubicBezTo>
                    <a:pt x="22" y="77"/>
                    <a:pt x="7" y="103"/>
                    <a:pt x="0" y="127"/>
                  </a:cubicBezTo>
                  <a:cubicBezTo>
                    <a:pt x="58" y="139"/>
                    <a:pt x="112" y="163"/>
                    <a:pt x="159" y="195"/>
                  </a:cubicBezTo>
                  <a:cubicBezTo>
                    <a:pt x="179" y="187"/>
                    <a:pt x="197" y="176"/>
                    <a:pt x="210" y="163"/>
                  </a:cubicBezTo>
                  <a:cubicBezTo>
                    <a:pt x="258" y="112"/>
                    <a:pt x="215" y="42"/>
                    <a:pt x="185" y="13"/>
                  </a:cubicBezTo>
                  <a:cubicBezTo>
                    <a:pt x="175" y="4"/>
                    <a:pt x="162" y="0"/>
                    <a:pt x="147" y="0"/>
                  </a:cubicBezTo>
                </a:path>
              </a:pathLst>
            </a:custGeom>
            <a:solidFill>
              <a:srgbClr val="FFC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253839" y="475013"/>
              <a:ext cx="626730" cy="318763"/>
            </a:xfrm>
            <a:custGeom>
              <a:avLst/>
              <a:gdLst>
                <a:gd name="T0" fmla="*/ 8 w 167"/>
                <a:gd name="T1" fmla="*/ 0 h 85"/>
                <a:gd name="T2" fmla="*/ 20 w 167"/>
                <a:gd name="T3" fmla="*/ 70 h 85"/>
                <a:gd name="T4" fmla="*/ 79 w 167"/>
                <a:gd name="T5" fmla="*/ 85 h 85"/>
                <a:gd name="T6" fmla="*/ 167 w 167"/>
                <a:gd name="T7" fmla="*/ 68 h 85"/>
                <a:gd name="T8" fmla="*/ 8 w 167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85">
                  <a:moveTo>
                    <a:pt x="8" y="0"/>
                  </a:moveTo>
                  <a:cubicBezTo>
                    <a:pt x="0" y="29"/>
                    <a:pt x="4" y="54"/>
                    <a:pt x="20" y="70"/>
                  </a:cubicBezTo>
                  <a:cubicBezTo>
                    <a:pt x="31" y="80"/>
                    <a:pt x="53" y="85"/>
                    <a:pt x="79" y="85"/>
                  </a:cubicBezTo>
                  <a:cubicBezTo>
                    <a:pt x="107" y="85"/>
                    <a:pt x="139" y="79"/>
                    <a:pt x="167" y="68"/>
                  </a:cubicBezTo>
                  <a:cubicBezTo>
                    <a:pt x="120" y="36"/>
                    <a:pt x="66" y="12"/>
                    <a:pt x="8" y="0"/>
                  </a:cubicBezTo>
                </a:path>
              </a:pathLst>
            </a:custGeom>
            <a:solidFill>
              <a:srgbClr val="FDB2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2731325"/>
              <a:ext cx="664194" cy="595617"/>
            </a:xfrm>
            <a:custGeom>
              <a:avLst/>
              <a:gdLst>
                <a:gd name="T0" fmla="*/ 89 w 177"/>
                <a:gd name="T1" fmla="*/ 0 h 159"/>
                <a:gd name="T2" fmla="*/ 15 w 177"/>
                <a:gd name="T3" fmla="*/ 56 h 159"/>
                <a:gd name="T4" fmla="*/ 62 w 177"/>
                <a:gd name="T5" fmla="*/ 145 h 159"/>
                <a:gd name="T6" fmla="*/ 114 w 177"/>
                <a:gd name="T7" fmla="*/ 159 h 159"/>
                <a:gd name="T8" fmla="*/ 163 w 177"/>
                <a:gd name="T9" fmla="*/ 135 h 159"/>
                <a:gd name="T10" fmla="*/ 111 w 177"/>
                <a:gd name="T11" fmla="*/ 5 h 159"/>
                <a:gd name="T12" fmla="*/ 89 w 177"/>
                <a:gd name="T13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159">
                  <a:moveTo>
                    <a:pt x="89" y="0"/>
                  </a:moveTo>
                  <a:cubicBezTo>
                    <a:pt x="56" y="0"/>
                    <a:pt x="27" y="34"/>
                    <a:pt x="15" y="56"/>
                  </a:cubicBezTo>
                  <a:cubicBezTo>
                    <a:pt x="0" y="83"/>
                    <a:pt x="21" y="123"/>
                    <a:pt x="62" y="145"/>
                  </a:cubicBezTo>
                  <a:cubicBezTo>
                    <a:pt x="80" y="155"/>
                    <a:pt x="98" y="159"/>
                    <a:pt x="114" y="159"/>
                  </a:cubicBezTo>
                  <a:cubicBezTo>
                    <a:pt x="136" y="159"/>
                    <a:pt x="154" y="151"/>
                    <a:pt x="163" y="135"/>
                  </a:cubicBezTo>
                  <a:cubicBezTo>
                    <a:pt x="177" y="108"/>
                    <a:pt x="152" y="27"/>
                    <a:pt x="111" y="5"/>
                  </a:cubicBezTo>
                  <a:cubicBezTo>
                    <a:pt x="104" y="1"/>
                    <a:pt x="96" y="0"/>
                    <a:pt x="89" y="0"/>
                  </a:cubicBezTo>
                </a:path>
              </a:pathLst>
            </a:custGeom>
            <a:solidFill>
              <a:srgbClr val="F59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607626" y="605642"/>
              <a:ext cx="457824" cy="382261"/>
            </a:xfrm>
            <a:custGeom>
              <a:avLst/>
              <a:gdLst>
                <a:gd name="T0" fmla="*/ 39 w 122"/>
                <a:gd name="T1" fmla="*/ 0 h 102"/>
                <a:gd name="T2" fmla="*/ 9 w 122"/>
                <a:gd name="T3" fmla="*/ 13 h 102"/>
                <a:gd name="T4" fmla="*/ 49 w 122"/>
                <a:gd name="T5" fmla="*/ 98 h 102"/>
                <a:gd name="T6" fmla="*/ 66 w 122"/>
                <a:gd name="T7" fmla="*/ 102 h 102"/>
                <a:gd name="T8" fmla="*/ 113 w 122"/>
                <a:gd name="T9" fmla="*/ 69 h 102"/>
                <a:gd name="T10" fmla="*/ 78 w 122"/>
                <a:gd name="T11" fmla="*/ 10 h 102"/>
                <a:gd name="T12" fmla="*/ 39 w 122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02">
                  <a:moveTo>
                    <a:pt x="39" y="0"/>
                  </a:moveTo>
                  <a:cubicBezTo>
                    <a:pt x="25" y="0"/>
                    <a:pt x="14" y="4"/>
                    <a:pt x="9" y="13"/>
                  </a:cubicBezTo>
                  <a:cubicBezTo>
                    <a:pt x="0" y="30"/>
                    <a:pt x="20" y="83"/>
                    <a:pt x="49" y="98"/>
                  </a:cubicBezTo>
                  <a:cubicBezTo>
                    <a:pt x="54" y="101"/>
                    <a:pt x="60" y="102"/>
                    <a:pt x="66" y="102"/>
                  </a:cubicBezTo>
                  <a:cubicBezTo>
                    <a:pt x="87" y="102"/>
                    <a:pt x="105" y="82"/>
                    <a:pt x="113" y="69"/>
                  </a:cubicBezTo>
                  <a:cubicBezTo>
                    <a:pt x="122" y="52"/>
                    <a:pt x="106" y="25"/>
                    <a:pt x="78" y="10"/>
                  </a:cubicBezTo>
                  <a:cubicBezTo>
                    <a:pt x="64" y="3"/>
                    <a:pt x="51" y="0"/>
                    <a:pt x="39" y="0"/>
                  </a:cubicBezTo>
                </a:path>
              </a:pathLst>
            </a:custGeom>
            <a:solidFill>
              <a:srgbClr val="F59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432322" y="2040718"/>
            <a:ext cx="5328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2000" b="1" dirty="0"/>
          </a:p>
          <a:p>
            <a:pPr algn="ctr"/>
            <a:r>
              <a:rPr lang="hu-HU" sz="2000" b="1" dirty="0" err="1" smtClean="0"/>
              <a:t>Symbiosis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Foundation</a:t>
            </a:r>
            <a:r>
              <a:rPr lang="hu-HU" sz="2000" b="1" dirty="0" smtClean="0"/>
              <a:t> – Hungary</a:t>
            </a:r>
          </a:p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The life has a </a:t>
            </a:r>
            <a:r>
              <a:rPr lang="hu-HU" sz="2000" b="1" dirty="0" err="1" smtClean="0">
                <a:solidFill>
                  <a:srgbClr val="FF0000"/>
                </a:solidFill>
              </a:rPr>
              <a:t>meaning</a:t>
            </a:r>
            <a:endParaRPr lang="hu-H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hu-HU" sz="2000" b="1" dirty="0" smtClean="0"/>
              <a:t>László </a:t>
            </a:r>
            <a:r>
              <a:rPr lang="hu-HU" sz="2000" b="1" dirty="0" err="1" smtClean="0"/>
              <a:t>Jakubinyi</a:t>
            </a:r>
            <a:endParaRPr lang="hu-HU" sz="2000" b="1" dirty="0" smtClean="0"/>
          </a:p>
          <a:p>
            <a:pPr algn="ctr"/>
            <a:endParaRPr lang="en-GB" sz="2000" dirty="0">
              <a:solidFill>
                <a:schemeClr val="tx2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07720" y="5091461"/>
            <a:ext cx="288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AutoShape 4" descr="Képtalálat a következőre: „nfszk logo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6" descr="Képtalálat a következőre: „nfszk logo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" name="AutoShape 10" descr="Képtalálat a következőre: „EMMI logo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" name="AutoShape 12" descr="Képtalálat a következőre: „EMMI logo”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9" y="4560786"/>
            <a:ext cx="1847474" cy="174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D47B8908-9CE4-D1BB-A3B1-A9C07AF7E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65605"/>
            <a:ext cx="4167728" cy="92994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BA7717A2-B562-5C5C-D464-6FFCC6A871D9}"/>
              </a:ext>
            </a:extLst>
          </p:cNvPr>
          <p:cNvSpPr>
            <a:spLocks noGrp="1"/>
          </p:cNvSpPr>
          <p:nvPr/>
        </p:nvSpPr>
        <p:spPr>
          <a:xfrm>
            <a:off x="2611711" y="5324769"/>
            <a:ext cx="6178839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sz="1800" b="1" i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Childhood Games – Alternative methods for the integration and recovery of children with Autism Spectrum Disorder</a:t>
            </a:r>
            <a:r>
              <a:rPr lang="ro-RO" sz="18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o-RO" sz="1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o-RO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400" dirty="0">
                <a:latin typeface="+mn-lt"/>
                <a:cs typeface="Times New Roman" panose="02020603050405020304" pitchFamily="18" charset="0"/>
              </a:rPr>
              <a:t>2023-2-RO01-KA210-ADU-000175630 </a:t>
            </a:r>
          </a:p>
        </p:txBody>
      </p:sp>
    </p:spTree>
    <p:extLst>
      <p:ext uri="{BB962C8B-B14F-4D97-AF65-F5344CB8AC3E}">
        <p14:creationId xmlns:p14="http://schemas.microsoft.com/office/powerpoint/2010/main" val="182112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3532" y="548680"/>
            <a:ext cx="30445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hu-HU" sz="32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Socialtherapy</a:t>
            </a:r>
            <a:endParaRPr lang="en-GB" sz="3200" dirty="0">
              <a:solidFill>
                <a:srgbClr val="FFB5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5936" y="5523694"/>
            <a:ext cx="277669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hu-HU" sz="32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Employment</a:t>
            </a:r>
            <a:endParaRPr lang="en-GB" sz="3200" dirty="0">
              <a:solidFill>
                <a:srgbClr val="FFB5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Chord 10"/>
          <p:cNvSpPr/>
          <p:nvPr/>
        </p:nvSpPr>
        <p:spPr>
          <a:xfrm rot="9578374" flipH="1">
            <a:off x="4649903" y="443583"/>
            <a:ext cx="4838210" cy="4064452"/>
          </a:xfrm>
          <a:prstGeom prst="chord">
            <a:avLst>
              <a:gd name="adj1" fmla="val 2943872"/>
              <a:gd name="adj2" fmla="val 16200000"/>
            </a:avLst>
          </a:prstGeom>
          <a:blipFill dpi="0" rotWithShape="0">
            <a:blip r:embed="rId2"/>
            <a:srcRect/>
            <a:stretch>
              <a:fillRect l="-40937" t="1085" r="-70710" b="-10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hord 9"/>
          <p:cNvSpPr/>
          <p:nvPr/>
        </p:nvSpPr>
        <p:spPr>
          <a:xfrm rot="12021626">
            <a:off x="-746278" y="2121114"/>
            <a:ext cx="4839620" cy="3825849"/>
          </a:xfrm>
          <a:prstGeom prst="chord">
            <a:avLst>
              <a:gd name="adj1" fmla="val 2952300"/>
              <a:gd name="adj2" fmla="val 16200000"/>
            </a:avLst>
          </a:prstGeom>
          <a:blipFill dpi="0" rotWithShape="0">
            <a:blip r:embed="rId3"/>
            <a:srcRect/>
            <a:stretch>
              <a:fillRect l="-24078" t="-1627" r="-65277" b="1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9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/>
          <p:nvPr/>
        </p:nvSpPr>
        <p:spPr>
          <a:xfrm>
            <a:off x="631372" y="700027"/>
            <a:ext cx="240075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hu-HU" sz="32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Gardening</a:t>
            </a:r>
            <a:endParaRPr lang="en-GB" sz="3200" dirty="0">
              <a:solidFill>
                <a:srgbClr val="FFB5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2276546" cy="359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16" y="2455293"/>
            <a:ext cx="3875033" cy="294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82489"/>
            <a:ext cx="3387416" cy="244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8232">
            <a:off x="3403848" y="588565"/>
            <a:ext cx="2858344" cy="283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9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5760640" cy="289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4184"/>
            <a:ext cx="2480991" cy="310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/>
          <p:nvPr/>
        </p:nvSpPr>
        <p:spPr>
          <a:xfrm>
            <a:off x="631372" y="700027"/>
            <a:ext cx="2500468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hu-HU" sz="3200" dirty="0" err="1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Animal</a:t>
            </a:r>
            <a:r>
              <a:rPr lang="hu-HU" sz="3200" dirty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hu-HU" sz="3200" dirty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hu-HU" sz="3200" dirty="0" err="1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husbandry</a:t>
            </a:r>
            <a:endParaRPr lang="en-GB" sz="3200" dirty="0">
              <a:solidFill>
                <a:srgbClr val="FFB5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Kép 8" descr="C:\Users\Szimbiózis\Desktop\lovaglás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09095"/>
            <a:ext cx="2560311" cy="4522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6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 kÃ©pen a kÃ¶vetkezÅk lehetnek: egy vagy tÃ¶bb ember, konyha Ã©s belsÅ tÃ©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703">
            <a:off x="217484" y="1357620"/>
            <a:ext cx="3359423" cy="22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18" y="81031"/>
            <a:ext cx="2267775" cy="38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293096"/>
            <a:ext cx="3193025" cy="196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 kÃ©pen a kÃ¶vetkezÅk lehetnek: nÃ¶vÃ©ny Ã©s Ã©t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700">
            <a:off x="3299498" y="1775586"/>
            <a:ext cx="3108049" cy="23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/>
          <p:nvPr/>
        </p:nvSpPr>
        <p:spPr>
          <a:xfrm>
            <a:off x="631372" y="466221"/>
            <a:ext cx="358058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hu-HU" sz="32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Food</a:t>
            </a:r>
            <a:r>
              <a:rPr lang="hu-HU" sz="3200" dirty="0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hu-HU" sz="32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Production</a:t>
            </a:r>
            <a:endParaRPr lang="en-GB" sz="3200" dirty="0">
              <a:solidFill>
                <a:srgbClr val="FFB5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2" descr="Sikeres sajtmanufaktúra - Díjnyertes termékek Miskolcról">
            <a:extLst>
              <a:ext uri="{FF2B5EF4-FFF2-40B4-BE49-F238E27FC236}">
                <a16:creationId xmlns:a16="http://schemas.microsoft.com/office/drawing/2014/main" xmlns="" id="{0277E422-C61D-38A1-2464-A6277E00D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83" y="3280164"/>
            <a:ext cx="2417308" cy="32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53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836">
            <a:off x="1360184" y="3916349"/>
            <a:ext cx="2419073" cy="258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1372" y="466221"/>
            <a:ext cx="516476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hu-HU" sz="3200" dirty="0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</a:t>
            </a:r>
            <a:r>
              <a:rPr lang="en-US" sz="32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ocal</a:t>
            </a:r>
            <a:r>
              <a:rPr lang="en-US" sz="3200" dirty="0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dirty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product: </a:t>
            </a:r>
            <a:r>
              <a:rPr lang="en-US" sz="3200" dirty="0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production</a:t>
            </a:r>
            <a:r>
              <a:rPr lang="hu-HU" sz="3200" dirty="0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dirty="0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-processing-s</a:t>
            </a:r>
            <a:r>
              <a:rPr lang="hu-HU" sz="32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ales</a:t>
            </a:r>
            <a:endParaRPr lang="en-GB" sz="3200" dirty="0">
              <a:solidFill>
                <a:srgbClr val="FFB5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6" descr="A kÃ©pen a kÃ¶vetkezÅk lehetnek: egy vagy tÃ¶bb ember, Ã¼lÅ emberek, tÃºra/szabadtÃ©ri Ã©s Ã©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0" y="1654851"/>
            <a:ext cx="4115994" cy="231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35426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scontent-vie1-1.xx.fbcdn.net/v/t1.0-9/120200794_2849242055304630_5654019284117691032_n.jpg?_nc_cat=111&amp;_nc_sid=8bfeb9&amp;_nc_ohc=mU9xp8y-iDwAX8Mtkg4&amp;_nc_ht=scontent-vie1-1.xx&amp;oh=9c5ddf620ad283f0a72e691f472ac342&amp;oe=5FB37D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03472"/>
            <a:ext cx="3434383" cy="268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68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631372" y="466221"/>
            <a:ext cx="336456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sz="3200" dirty="0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raft </a:t>
            </a:r>
            <a:r>
              <a:rPr lang="en-US" sz="3200" dirty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workshops</a:t>
            </a:r>
            <a:endParaRPr lang="en-GB" sz="3200" dirty="0">
              <a:solidFill>
                <a:srgbClr val="FFB5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46099"/>
            <a:ext cx="3491061" cy="29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48" y="1266960"/>
            <a:ext cx="3364564" cy="259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08" y="4122892"/>
            <a:ext cx="3465070" cy="238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wmn.hu/picture/96074/normal/232/0023247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5" y="4151777"/>
            <a:ext cx="3385590" cy="225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449057"/>
            <a:ext cx="3613415" cy="240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117">
            <a:off x="2021085" y="2358560"/>
            <a:ext cx="442057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/>
          <p:nvPr/>
        </p:nvSpPr>
        <p:spPr>
          <a:xfrm>
            <a:off x="631372" y="466221"/>
            <a:ext cx="516476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hu-HU" sz="32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Tourism</a:t>
            </a:r>
            <a:r>
              <a:rPr lang="hu-HU" sz="3200" dirty="0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&amp; </a:t>
            </a:r>
            <a:r>
              <a:rPr lang="hu-HU" sz="32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traditions</a:t>
            </a:r>
            <a:r>
              <a:rPr lang="hu-HU" sz="3200" dirty="0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&amp;  </a:t>
            </a:r>
            <a:r>
              <a:rPr lang="hu-HU" sz="32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experience</a:t>
            </a:r>
            <a:r>
              <a:rPr lang="hu-HU" sz="3200" dirty="0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  <a:endParaRPr lang="en-GB" sz="3200" dirty="0">
              <a:solidFill>
                <a:srgbClr val="FFB5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1278"/>
            <a:ext cx="3757431" cy="252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2204864"/>
            <a:ext cx="2346617" cy="411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85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9" y="1052736"/>
            <a:ext cx="6083237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/>
          <p:nvPr/>
        </p:nvSpPr>
        <p:spPr>
          <a:xfrm>
            <a:off x="631371" y="466221"/>
            <a:ext cx="816805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Eco- legend- adventure farm park &amp; family spa </a:t>
            </a:r>
            <a:r>
              <a:rPr lang="hu-HU" sz="2400" dirty="0" err="1" smtClean="0">
                <a:solidFill>
                  <a:srgbClr val="FFB5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queshouse</a:t>
            </a:r>
            <a:endParaRPr lang="en-US" sz="2400" dirty="0">
              <a:solidFill>
                <a:srgbClr val="FFB5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6731061" y="1924405"/>
            <a:ext cx="189867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2021</a:t>
            </a:r>
          </a:p>
          <a:p>
            <a:pPr algn="ctr"/>
            <a:r>
              <a:rPr lang="hu-HU" sz="2800" dirty="0" err="1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one</a:t>
            </a:r>
            <a:r>
              <a:rPr lang="hu-HU" sz="28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week</a:t>
            </a:r>
            <a:r>
              <a:rPr lang="hu-HU" sz="28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</a:t>
            </a:r>
            <a:r>
              <a:rPr lang="hu-HU" sz="28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heaven</a:t>
            </a:r>
            <a:endParaRPr lang="hu-HU" sz="2800" dirty="0" smtClean="0">
              <a:solidFill>
                <a:srgbClr val="FF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815">
            <a:off x="594241" y="3360307"/>
            <a:ext cx="4193111" cy="303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04544"/>
            <a:ext cx="2664296" cy="229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97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Transformation</a:t>
            </a:r>
            <a:r>
              <a:rPr lang="hu-HU" dirty="0"/>
              <a:t> </a:t>
            </a:r>
            <a:r>
              <a:rPr lang="hu-HU" dirty="0" err="1"/>
              <a:t>tourism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74826"/>
            <a:ext cx="7632848" cy="360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8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/>
              <a:t>story </a:t>
            </a:r>
            <a:r>
              <a:rPr lang="hu-HU" dirty="0" smtClean="0"/>
              <a:t>of Gyuszi, Zsuzsa, Imi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572000" cy="30466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3429000"/>
            <a:ext cx="443683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00"/>
                    </a14:imgEffect>
                    <a14:imgEffect>
                      <a14:saturation sa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27232"/>
            <a:ext cx="3727283" cy="2376263"/>
          </a:xfrm>
          <a:prstGeom prst="rect">
            <a:avLst/>
          </a:prstGeom>
          <a:solidFill>
            <a:schemeClr val="accent5">
              <a:lumMod val="20000"/>
              <a:lumOff val="80000"/>
              <a:alpha val="41000"/>
            </a:schemeClr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32" y="1628800"/>
            <a:ext cx="4469240" cy="263746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3466"/>
            <a:ext cx="3727283" cy="328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"/>
          <p:cNvSpPr/>
          <p:nvPr/>
        </p:nvSpPr>
        <p:spPr>
          <a:xfrm>
            <a:off x="4449509" y="4588678"/>
            <a:ext cx="4250890" cy="1674706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dirty="0"/>
          </a:p>
        </p:txBody>
      </p:sp>
      <p:sp>
        <p:nvSpPr>
          <p:cNvPr id="13" name="TextBox 8"/>
          <p:cNvSpPr txBox="1"/>
          <p:nvPr/>
        </p:nvSpPr>
        <p:spPr>
          <a:xfrm>
            <a:off x="4569582" y="4592026"/>
            <a:ext cx="79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A40000"/>
                </a:solidFill>
                <a:latin typeface="Ubuntu bold" panose="020B0804030602030204" pitchFamily="34" charset="0"/>
              </a:rPr>
              <a:t>“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4967998" y="4733533"/>
            <a:ext cx="363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Ubuntu medium" panose="020B0604030602030204" pitchFamily="34" charset="0"/>
              </a:rPr>
              <a:t>THERE MUST BE A </a:t>
            </a:r>
            <a:r>
              <a:rPr lang="hu-HU" sz="2400" dirty="0" smtClean="0">
                <a:solidFill>
                  <a:srgbClr val="FF9F00"/>
                </a:solidFill>
                <a:latin typeface="Ubuntu bold" panose="020B0804030602030204" pitchFamily="34" charset="0"/>
              </a:rPr>
              <a:t>POINT</a:t>
            </a:r>
            <a:r>
              <a:rPr lang="hu-HU" sz="2400" dirty="0">
                <a:solidFill>
                  <a:srgbClr val="FF9F00"/>
                </a:solidFill>
                <a:latin typeface="Ubuntu bold" panose="020B0804030602030204" pitchFamily="34" charset="0"/>
              </a:rPr>
              <a:t> </a:t>
            </a:r>
            <a:r>
              <a:rPr lang="hu-HU" sz="2400" dirty="0" smtClean="0">
                <a:solidFill>
                  <a:srgbClr val="FF9F00"/>
                </a:solidFill>
                <a:latin typeface="Ubuntu bold" panose="020B0804030602030204" pitchFamily="34" charset="0"/>
              </a:rPr>
              <a:t>OF GETTING UP</a:t>
            </a:r>
            <a:endParaRPr lang="en-US" sz="2400" dirty="0">
              <a:solidFill>
                <a:srgbClr val="FF9F00"/>
              </a:solidFill>
              <a:latin typeface="Ubuntu bold" panose="020B0804030602030204" pitchFamily="34" charset="0"/>
            </a:endParaRPr>
          </a:p>
          <a:p>
            <a:r>
              <a:rPr lang="hu-HU" sz="2400" dirty="0" smtClean="0">
                <a:solidFill>
                  <a:schemeClr val="bg1"/>
                </a:solidFill>
                <a:latin typeface="Ubuntu medium" panose="020B0604030602030204" pitchFamily="34" charset="0"/>
              </a:rPr>
              <a:t>IN THE </a:t>
            </a:r>
            <a:r>
              <a:rPr lang="hu-HU" sz="2400" dirty="0" smtClean="0">
                <a:solidFill>
                  <a:srgbClr val="A40000"/>
                </a:solidFill>
                <a:latin typeface="Ubuntu bold" panose="020B0804030602030204" pitchFamily="34" charset="0"/>
              </a:rPr>
              <a:t>MORNING</a:t>
            </a:r>
            <a:endParaRPr lang="en-US" sz="2400" dirty="0">
              <a:solidFill>
                <a:srgbClr val="A40000"/>
              </a:solidFill>
              <a:latin typeface="Ubuntu bold" panose="020B0804030602030204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 flipH="1">
            <a:off x="7740352" y="5426031"/>
            <a:ext cx="730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A40000"/>
                </a:solidFill>
                <a:latin typeface="Ubuntu bold" panose="020B0804030602030204" pitchFamily="34" charset="0"/>
              </a:rPr>
              <a:t>”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4612355" y="513466"/>
            <a:ext cx="4088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>
                <a:solidFill>
                  <a:srgbClr val="002060"/>
                </a:solidFill>
              </a:rPr>
              <a:t>Symbiosis</a:t>
            </a:r>
            <a:r>
              <a:rPr lang="hu-HU" sz="2800" b="1" dirty="0">
                <a:solidFill>
                  <a:srgbClr val="002060"/>
                </a:solidFill>
              </a:rPr>
              <a:t> </a:t>
            </a:r>
            <a:r>
              <a:rPr lang="hu-HU" sz="2800" b="1" dirty="0" err="1">
                <a:solidFill>
                  <a:srgbClr val="002060"/>
                </a:solidFill>
              </a:rPr>
              <a:t>Foundation</a:t>
            </a:r>
            <a:endParaRPr lang="hu-HU" sz="2800" b="1" dirty="0">
              <a:solidFill>
                <a:srgbClr val="002060"/>
              </a:solidFill>
            </a:endParaRPr>
          </a:p>
          <a:p>
            <a:pPr algn="ctr"/>
            <a:r>
              <a:rPr lang="hu-HU" sz="2800" b="1" dirty="0" err="1" smtClean="0">
                <a:solidFill>
                  <a:srgbClr val="002060"/>
                </a:solidFill>
              </a:rPr>
              <a:t>since</a:t>
            </a:r>
            <a:r>
              <a:rPr lang="hu-HU" sz="2800" b="1" dirty="0" smtClean="0">
                <a:solidFill>
                  <a:srgbClr val="002060"/>
                </a:solidFill>
              </a:rPr>
              <a:t> 1999 </a:t>
            </a:r>
            <a:endParaRPr lang="hu-HU" sz="2800" b="1" dirty="0">
              <a:solidFill>
                <a:srgbClr val="002060"/>
              </a:solidFill>
            </a:endParaRPr>
          </a:p>
        </p:txBody>
      </p:sp>
      <p:sp>
        <p:nvSpPr>
          <p:cNvPr id="5" name="Nap 4"/>
          <p:cNvSpPr/>
          <p:nvPr/>
        </p:nvSpPr>
        <p:spPr>
          <a:xfrm>
            <a:off x="2814543" y="4283445"/>
            <a:ext cx="216024" cy="223574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83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0822" y="417611"/>
            <a:ext cx="4339208" cy="838200"/>
          </a:xfrm>
        </p:spPr>
        <p:txBody>
          <a:bodyPr>
            <a:normAutofit fontScale="90000"/>
          </a:bodyPr>
          <a:lstStyle/>
          <a:p>
            <a:r>
              <a:rPr lang="hu-HU" dirty="0"/>
              <a:t>The story of </a:t>
            </a:r>
            <a:r>
              <a:rPr lang="hu-HU" dirty="0" smtClean="0"/>
              <a:t>Renáta</a:t>
            </a:r>
            <a:endParaRPr lang="hu-H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21088"/>
            <a:ext cx="3142610" cy="235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autisticart.hu/feltoltesek/lakatos-renata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3452">
            <a:off x="395890" y="1670672"/>
            <a:ext cx="1946179" cy="151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sál_honlap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81128"/>
            <a:ext cx="4192133" cy="20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sálak_AAA_34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248" y="4579500"/>
            <a:ext cx="3107620" cy="206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lr_b_A2_11_0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097" y="1720044"/>
            <a:ext cx="3186151" cy="22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82" y="255139"/>
            <a:ext cx="2593686" cy="284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1659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hu-HU" dirty="0"/>
              <a:t>… FOLLOW UP</a:t>
            </a:r>
          </a:p>
        </p:txBody>
      </p:sp>
      <p:sp>
        <p:nvSpPr>
          <p:cNvPr id="13315" name="Dia számának hely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8C429C-1579-4913-929D-EFEC45DD08FE}" type="slidenum">
              <a:rPr lang="hu-HU" altLang="hu-HU" smtClean="0"/>
              <a:pPr/>
              <a:t>21</a:t>
            </a:fld>
            <a:endParaRPr lang="hu-HU" altLang="hu-HU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3375"/>
            <a:ext cx="205105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77975"/>
            <a:ext cx="27432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25825"/>
            <a:ext cx="31115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860800"/>
            <a:ext cx="4059237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17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2886075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4638"/>
            <a:ext cx="3260725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278438"/>
            <a:ext cx="8555037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457200" y="274638"/>
            <a:ext cx="325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Story of Tamara és Dani </a:t>
            </a:r>
          </a:p>
        </p:txBody>
      </p:sp>
    </p:spTree>
    <p:extLst>
      <p:ext uri="{BB962C8B-B14F-4D97-AF65-F5344CB8AC3E}">
        <p14:creationId xmlns:p14="http://schemas.microsoft.com/office/powerpoint/2010/main" val="1430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Zsuzsi			Niki &amp; Csaba</a:t>
            </a:r>
            <a:endParaRPr lang="hu-HU" dirty="0"/>
          </a:p>
        </p:txBody>
      </p:sp>
      <p:sp>
        <p:nvSpPr>
          <p:cNvPr id="15363" name="Dia számának hely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21F72B-70D9-44B7-9CF2-477298E09D6B}" type="slidenum">
              <a:rPr lang="hu-HU" altLang="hu-HU" smtClean="0"/>
              <a:pPr/>
              <a:t>23</a:t>
            </a:fld>
            <a:endParaRPr lang="hu-HU" altLang="hu-HU" smtClean="0"/>
          </a:p>
        </p:txBody>
      </p:sp>
      <p:sp>
        <p:nvSpPr>
          <p:cNvPr id="15364" name="Dátum helye 4"/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hu-HU" sz="1200" smtClean="0">
              <a:solidFill>
                <a:schemeClr val="bg2"/>
              </a:solidFill>
            </a:endParaRPr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557338"/>
            <a:ext cx="3705225" cy="431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3125788" cy="431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5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354162"/>
          </a:xfrm>
        </p:spPr>
        <p:txBody>
          <a:bodyPr>
            <a:normAutofit fontScale="90000"/>
          </a:bodyPr>
          <a:lstStyle/>
          <a:p>
            <a:r>
              <a:rPr lang="en-US" dirty="0"/>
              <a:t>Everyone is different, but equally important to the community!</a:t>
            </a:r>
            <a:endParaRPr lang="hu-H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7" y="2131046"/>
            <a:ext cx="4041082" cy="22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Szimbiózis\Desktop\ppt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8" y="4725144"/>
            <a:ext cx="4320480" cy="188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artalom helye 4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52378"/>
            <a:ext cx="3384376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4725144"/>
            <a:ext cx="3081112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0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salád-, és fogyatékosság-barát panzió a Baráthegyi Majorságban |  Csillagpont Rádió Miskolc - Egészség- és sportrádi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9" y="1916832"/>
            <a:ext cx="785257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guests</a:t>
            </a:r>
            <a:r>
              <a:rPr lang="hu-H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29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always on the </a:t>
            </a:r>
            <a:r>
              <a:rPr lang="en-US" dirty="0" smtClean="0"/>
              <a:t>move</a:t>
            </a:r>
            <a:r>
              <a:rPr lang="hu-HU" dirty="0" smtClean="0"/>
              <a:t>!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D3031682-3FD9-4ED4-97A1-E244E9696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28800"/>
            <a:ext cx="6905354" cy="437353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9330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51520" y="1844824"/>
            <a:ext cx="381642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 err="1" smtClean="0"/>
              <a:t>Contact</a:t>
            </a:r>
            <a:endParaRPr lang="hu-HU" dirty="0" smtClean="0"/>
          </a:p>
          <a:p>
            <a:pPr>
              <a:lnSpc>
                <a:spcPct val="150000"/>
              </a:lnSpc>
            </a:pPr>
            <a:r>
              <a:rPr lang="hu-HU" dirty="0" smtClean="0"/>
              <a:t>László </a:t>
            </a:r>
            <a:r>
              <a:rPr lang="hu-HU" dirty="0" err="1" smtClean="0"/>
              <a:t>Jakubinyi</a:t>
            </a:r>
            <a:endParaRPr lang="hu-HU" dirty="0" smtClean="0"/>
          </a:p>
          <a:p>
            <a:pPr>
              <a:lnSpc>
                <a:spcPct val="150000"/>
              </a:lnSpc>
            </a:pPr>
            <a:r>
              <a:rPr lang="hu-HU" dirty="0"/>
              <a:t>e</a:t>
            </a:r>
            <a:r>
              <a:rPr lang="hu-HU" dirty="0" smtClean="0"/>
              <a:t>-mail: </a:t>
            </a:r>
            <a:r>
              <a:rPr lang="hu-HU" dirty="0" err="1" smtClean="0"/>
              <a:t>jakubinyi</a:t>
            </a:r>
            <a:r>
              <a:rPr lang="hu-HU" dirty="0" smtClean="0"/>
              <a:t>@</a:t>
            </a:r>
            <a:r>
              <a:rPr lang="hu-HU" dirty="0" err="1" smtClean="0"/>
              <a:t>szimbiozis.net</a:t>
            </a:r>
            <a:endParaRPr lang="hu-HU" dirty="0" smtClean="0"/>
          </a:p>
          <a:p>
            <a:pPr>
              <a:lnSpc>
                <a:spcPct val="150000"/>
              </a:lnSpc>
            </a:pPr>
            <a:endParaRPr lang="hu-HU" dirty="0" smtClean="0"/>
          </a:p>
          <a:p>
            <a:pPr>
              <a:lnSpc>
                <a:spcPct val="150000"/>
              </a:lnSpc>
            </a:pPr>
            <a:endParaRPr lang="hu-HU" dirty="0"/>
          </a:p>
          <a:p>
            <a:pPr>
              <a:lnSpc>
                <a:spcPct val="150000"/>
              </a:lnSpc>
            </a:pPr>
            <a:endParaRPr lang="hu-HU" dirty="0" smtClean="0"/>
          </a:p>
          <a:p>
            <a:pPr>
              <a:lnSpc>
                <a:spcPct val="150000"/>
              </a:lnSpc>
            </a:pP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757432" y="526757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hlinkClick r:id="rId2"/>
              </a:rPr>
              <a:t>www.szimbiozis.net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>
                <a:hlinkClick r:id="rId3"/>
              </a:rPr>
              <a:t>www.barathegy.com</a:t>
            </a:r>
            <a:endParaRPr lang="hu-HU" dirty="0" smtClean="0"/>
          </a:p>
          <a:p>
            <a:endParaRPr lang="hu-HU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1" y="692696"/>
            <a:ext cx="1949972" cy="71930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3" y="4326976"/>
            <a:ext cx="576064" cy="576064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1187624" y="4430342"/>
            <a:ext cx="2540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dirty="0">
                <a:solidFill>
                  <a:prstClr val="black"/>
                </a:solidFill>
              </a:rPr>
              <a:t>Szimbiózis </a:t>
            </a:r>
            <a:r>
              <a:rPr lang="hu-HU" dirty="0" smtClean="0">
                <a:solidFill>
                  <a:prstClr val="black"/>
                </a:solidFill>
              </a:rPr>
              <a:t>Alapítvány</a:t>
            </a:r>
          </a:p>
          <a:p>
            <a:pPr lvl="0"/>
            <a:r>
              <a:rPr lang="hu-HU" smtClean="0">
                <a:solidFill>
                  <a:prstClr val="black"/>
                </a:solidFill>
              </a:rPr>
              <a:t>Baráthegyi Majorság</a:t>
            </a:r>
            <a:endParaRPr lang="hu-HU" dirty="0">
              <a:solidFill>
                <a:prstClr val="black"/>
              </a:solidFill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3131840" y="0"/>
            <a:ext cx="5574056" cy="4961990"/>
            <a:chOff x="340928" y="368135"/>
            <a:chExt cx="4673282" cy="4160427"/>
          </a:xfrm>
        </p:grpSpPr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1258784" y="368135"/>
              <a:ext cx="3362877" cy="4160427"/>
            </a:xfrm>
            <a:custGeom>
              <a:avLst/>
              <a:gdLst>
                <a:gd name="T0" fmla="*/ 22 w 896"/>
                <a:gd name="T1" fmla="*/ 479 h 1110"/>
                <a:gd name="T2" fmla="*/ 630 w 896"/>
                <a:gd name="T3" fmla="*/ 1086 h 1110"/>
                <a:gd name="T4" fmla="*/ 873 w 896"/>
                <a:gd name="T5" fmla="*/ 394 h 1110"/>
                <a:gd name="T6" fmla="*/ 406 w 896"/>
                <a:gd name="T7" fmla="*/ 24 h 1110"/>
                <a:gd name="T8" fmla="*/ 22 w 896"/>
                <a:gd name="T9" fmla="*/ 479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6" h="1110">
                  <a:moveTo>
                    <a:pt x="22" y="479"/>
                  </a:moveTo>
                  <a:cubicBezTo>
                    <a:pt x="45" y="707"/>
                    <a:pt x="395" y="1110"/>
                    <a:pt x="630" y="1086"/>
                  </a:cubicBezTo>
                  <a:cubicBezTo>
                    <a:pt x="865" y="1063"/>
                    <a:pt x="896" y="622"/>
                    <a:pt x="873" y="394"/>
                  </a:cubicBezTo>
                  <a:cubicBezTo>
                    <a:pt x="850" y="166"/>
                    <a:pt x="641" y="0"/>
                    <a:pt x="406" y="24"/>
                  </a:cubicBezTo>
                  <a:cubicBezTo>
                    <a:pt x="171" y="47"/>
                    <a:pt x="0" y="251"/>
                    <a:pt x="22" y="479"/>
                  </a:cubicBezTo>
                </a:path>
              </a:pathLst>
            </a:custGeom>
            <a:solidFill>
              <a:srgbClr val="F37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340928" y="869704"/>
              <a:ext cx="4673282" cy="3148183"/>
            </a:xfrm>
            <a:custGeom>
              <a:avLst/>
              <a:gdLst>
                <a:gd name="T0" fmla="*/ 301 w 1251"/>
                <a:gd name="T1" fmla="*/ 149 h 844"/>
                <a:gd name="T2" fmla="*/ 0 w 1251"/>
                <a:gd name="T3" fmla="*/ 320 h 844"/>
                <a:gd name="T4" fmla="*/ 602 w 1251"/>
                <a:gd name="T5" fmla="*/ 844 h 844"/>
                <a:gd name="T6" fmla="*/ 270 w 1251"/>
                <a:gd name="T7" fmla="*/ 348 h 844"/>
                <a:gd name="T8" fmla="*/ 301 w 1251"/>
                <a:gd name="T9" fmla="*/ 149 h 844"/>
                <a:gd name="T10" fmla="*/ 1036 w 1251"/>
                <a:gd name="T11" fmla="*/ 0 h 844"/>
                <a:gd name="T12" fmla="*/ 990 w 1251"/>
                <a:gd name="T13" fmla="*/ 3 h 844"/>
                <a:gd name="T14" fmla="*/ 1121 w 1251"/>
                <a:gd name="T15" fmla="*/ 263 h 844"/>
                <a:gd name="T16" fmla="*/ 1100 w 1251"/>
                <a:gd name="T17" fmla="*/ 667 h 844"/>
                <a:gd name="T18" fmla="*/ 1251 w 1251"/>
                <a:gd name="T19" fmla="*/ 320 h 844"/>
                <a:gd name="T20" fmla="*/ 1036 w 1251"/>
                <a:gd name="T21" fmla="*/ 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1" h="844">
                  <a:moveTo>
                    <a:pt x="301" y="149"/>
                  </a:moveTo>
                  <a:cubicBezTo>
                    <a:pt x="136" y="161"/>
                    <a:pt x="0" y="190"/>
                    <a:pt x="0" y="320"/>
                  </a:cubicBezTo>
                  <a:cubicBezTo>
                    <a:pt x="0" y="542"/>
                    <a:pt x="343" y="782"/>
                    <a:pt x="602" y="844"/>
                  </a:cubicBezTo>
                  <a:cubicBezTo>
                    <a:pt x="435" y="713"/>
                    <a:pt x="285" y="495"/>
                    <a:pt x="270" y="348"/>
                  </a:cubicBezTo>
                  <a:cubicBezTo>
                    <a:pt x="263" y="278"/>
                    <a:pt x="275" y="210"/>
                    <a:pt x="301" y="149"/>
                  </a:cubicBezTo>
                  <a:moveTo>
                    <a:pt x="1036" y="0"/>
                  </a:moveTo>
                  <a:cubicBezTo>
                    <a:pt x="1022" y="0"/>
                    <a:pt x="1006" y="1"/>
                    <a:pt x="990" y="3"/>
                  </a:cubicBezTo>
                  <a:cubicBezTo>
                    <a:pt x="1062" y="69"/>
                    <a:pt x="1110" y="159"/>
                    <a:pt x="1121" y="263"/>
                  </a:cubicBezTo>
                  <a:cubicBezTo>
                    <a:pt x="1132" y="372"/>
                    <a:pt x="1130" y="530"/>
                    <a:pt x="1100" y="667"/>
                  </a:cubicBezTo>
                  <a:cubicBezTo>
                    <a:pt x="1191" y="568"/>
                    <a:pt x="1251" y="441"/>
                    <a:pt x="1251" y="320"/>
                  </a:cubicBezTo>
                  <a:cubicBezTo>
                    <a:pt x="1251" y="140"/>
                    <a:pt x="1198" y="0"/>
                    <a:pt x="1036" y="0"/>
                  </a:cubicBezTo>
                </a:path>
              </a:pathLst>
            </a:custGeom>
            <a:solidFill>
              <a:srgbClr val="FFC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253839" y="475013"/>
              <a:ext cx="626730" cy="318763"/>
            </a:xfrm>
            <a:custGeom>
              <a:avLst/>
              <a:gdLst>
                <a:gd name="T0" fmla="*/ 8 w 167"/>
                <a:gd name="T1" fmla="*/ 0 h 85"/>
                <a:gd name="T2" fmla="*/ 20 w 167"/>
                <a:gd name="T3" fmla="*/ 70 h 85"/>
                <a:gd name="T4" fmla="*/ 79 w 167"/>
                <a:gd name="T5" fmla="*/ 85 h 85"/>
                <a:gd name="T6" fmla="*/ 167 w 167"/>
                <a:gd name="T7" fmla="*/ 68 h 85"/>
                <a:gd name="T8" fmla="*/ 8 w 167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85">
                  <a:moveTo>
                    <a:pt x="8" y="0"/>
                  </a:moveTo>
                  <a:cubicBezTo>
                    <a:pt x="0" y="29"/>
                    <a:pt x="4" y="54"/>
                    <a:pt x="20" y="70"/>
                  </a:cubicBezTo>
                  <a:cubicBezTo>
                    <a:pt x="31" y="80"/>
                    <a:pt x="53" y="85"/>
                    <a:pt x="79" y="85"/>
                  </a:cubicBezTo>
                  <a:cubicBezTo>
                    <a:pt x="107" y="85"/>
                    <a:pt x="139" y="79"/>
                    <a:pt x="167" y="68"/>
                  </a:cubicBezTo>
                  <a:cubicBezTo>
                    <a:pt x="120" y="36"/>
                    <a:pt x="66" y="12"/>
                    <a:pt x="8" y="0"/>
                  </a:cubicBezTo>
                </a:path>
              </a:pathLst>
            </a:custGeom>
            <a:solidFill>
              <a:srgbClr val="FDB2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GB"/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4431948" y="1628800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</a:rPr>
              <a:t>THANK YOU FOR YOUR ATTENTION!</a:t>
            </a:r>
            <a:endParaRPr lang="hu-H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0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364088" y="-1"/>
            <a:ext cx="3445341" cy="6766679"/>
          </a:xfrm>
          <a:prstGeom prst="rect">
            <a:avLst/>
          </a:prstGeom>
          <a:solidFill>
            <a:schemeClr val="tx1">
              <a:lumMod val="65000"/>
              <a:lumOff val="3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03864" y="1268760"/>
            <a:ext cx="1853516" cy="91594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1900" dirty="0">
                <a:solidFill>
                  <a:schemeClr val="bg1"/>
                </a:solidFill>
                <a:latin typeface="Ubuntu" panose="020B0504030602030204" pitchFamily="34" charset="0"/>
              </a:rPr>
              <a:t>P</a:t>
            </a:r>
            <a:r>
              <a:rPr lang="en-US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eople</a:t>
            </a:r>
            <a:r>
              <a:rPr lang="en-US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1900" dirty="0">
                <a:solidFill>
                  <a:schemeClr val="bg1"/>
                </a:solidFill>
                <a:latin typeface="Ubuntu" panose="020B0504030602030204" pitchFamily="34" charset="0"/>
              </a:rPr>
              <a:t>with </a:t>
            </a:r>
            <a:r>
              <a:rPr lang="en-US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disabilities</a:t>
            </a:r>
            <a:endParaRPr lang="hu-HU" sz="1900" dirty="0" smtClean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+ 500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persons</a:t>
            </a:r>
            <a:endParaRPr lang="en-US" sz="19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5710" y="2369704"/>
            <a:ext cx="2108185" cy="91594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Residential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care</a:t>
            </a:r>
            <a:r>
              <a:rPr lang="hu-HU" sz="1900" dirty="0">
                <a:solidFill>
                  <a:schemeClr val="bg1"/>
                </a:solidFill>
                <a:latin typeface="Ubuntu" panose="020B0504030602030204" pitchFamily="34" charset="0"/>
              </a:rPr>
              <a:t> 8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0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persons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endParaRPr lang="hu-HU" sz="19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/ 9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houses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endParaRPr lang="en-US" sz="19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1634" y="3418986"/>
            <a:ext cx="2322560" cy="91594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Employment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250 +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persons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from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target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group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endParaRPr lang="en-US" sz="19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75468" y="4550576"/>
            <a:ext cx="2028441" cy="91594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Different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services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,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programs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,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developments</a:t>
            </a:r>
            <a:endParaRPr lang="en-US" sz="19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9340" y="386735"/>
            <a:ext cx="1700655" cy="423500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 light" panose="020B0304030602030204" pitchFamily="34" charset="0"/>
              </a:rPr>
              <a:t>ABOUT </a:t>
            </a:r>
            <a:r>
              <a:rPr lang="en-US" sz="2500" dirty="0">
                <a:solidFill>
                  <a:schemeClr val="bg1"/>
                </a:solidFill>
                <a:latin typeface="Ubuntu medium" panose="020B0604030602030204" pitchFamily="34" charset="0"/>
              </a:rPr>
              <a:t>US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28153" y="261320"/>
            <a:ext cx="2343760" cy="6743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5004048" y="0"/>
            <a:ext cx="1066510" cy="67666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15" y="2348880"/>
            <a:ext cx="919270" cy="92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61" y="1206691"/>
            <a:ext cx="906083" cy="99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71" y="4728567"/>
            <a:ext cx="739800" cy="73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26" y="3385559"/>
            <a:ext cx="831354" cy="107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76" y="5793189"/>
            <a:ext cx="737797" cy="74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21"/>
          <p:cNvSpPr txBox="1"/>
          <p:nvPr/>
        </p:nvSpPr>
        <p:spPr>
          <a:xfrm>
            <a:off x="6425710" y="5854352"/>
            <a:ext cx="2028441" cy="623555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Operating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social</a:t>
            </a:r>
            <a:r>
              <a:rPr lang="hu-HU" sz="1900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hu-HU" sz="1900" dirty="0" err="1" smtClean="0">
                <a:solidFill>
                  <a:schemeClr val="bg1"/>
                </a:solidFill>
                <a:latin typeface="Ubuntu" panose="020B0504030602030204" pitchFamily="34" charset="0"/>
              </a:rPr>
              <a:t>enterprises</a:t>
            </a:r>
            <a:endParaRPr lang="en-US" sz="19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grpSp>
        <p:nvGrpSpPr>
          <p:cNvPr id="43" name="Group 41"/>
          <p:cNvGrpSpPr/>
          <p:nvPr/>
        </p:nvGrpSpPr>
        <p:grpSpPr>
          <a:xfrm>
            <a:off x="601753" y="3819484"/>
            <a:ext cx="432048" cy="2378126"/>
            <a:chOff x="12764471" y="3912394"/>
            <a:chExt cx="518141" cy="2462212"/>
          </a:xfrm>
          <a:solidFill>
            <a:srgbClr val="D0CECE"/>
          </a:solidFill>
        </p:grpSpPr>
        <p:sp>
          <p:nvSpPr>
            <p:cNvPr id="44" name="Rectangle 38"/>
            <p:cNvSpPr/>
            <p:nvPr/>
          </p:nvSpPr>
          <p:spPr>
            <a:xfrm>
              <a:off x="12764471" y="3912394"/>
              <a:ext cx="160954" cy="24622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39"/>
            <p:cNvSpPr/>
            <p:nvPr/>
          </p:nvSpPr>
          <p:spPr>
            <a:xfrm>
              <a:off x="12925425" y="6246019"/>
              <a:ext cx="357187" cy="128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0"/>
            <p:cNvSpPr/>
            <p:nvPr/>
          </p:nvSpPr>
          <p:spPr>
            <a:xfrm>
              <a:off x="12925424" y="3912394"/>
              <a:ext cx="357187" cy="128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45" y="3785394"/>
            <a:ext cx="51752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Box 7"/>
          <p:cNvSpPr txBox="1"/>
          <p:nvPr/>
        </p:nvSpPr>
        <p:spPr>
          <a:xfrm>
            <a:off x="566813" y="4223529"/>
            <a:ext cx="3664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002060"/>
                </a:solidFill>
                <a:latin typeface="Ubuntu bold" panose="020B0804030602030204" pitchFamily="34" charset="0"/>
              </a:rPr>
              <a:t>COMMITTED </a:t>
            </a:r>
          </a:p>
          <a:p>
            <a:pPr algn="ctr"/>
            <a:r>
              <a:rPr lang="hu-HU" sz="3200" dirty="0" smtClean="0">
                <a:solidFill>
                  <a:srgbClr val="A40000"/>
                </a:solidFill>
                <a:latin typeface="Ubuntu bold" panose="020B0804030602030204" pitchFamily="34" charset="0"/>
              </a:rPr>
              <a:t>TO SOCIAL</a:t>
            </a:r>
            <a:r>
              <a:rPr lang="en-US" sz="3200" dirty="0" smtClean="0">
                <a:solidFill>
                  <a:srgbClr val="A40000"/>
                </a:solidFill>
                <a:latin typeface="Ubuntu" panose="020B0504030602030204" pitchFamily="34" charset="0"/>
              </a:rPr>
              <a:t> </a:t>
            </a:r>
            <a:endParaRPr lang="hu-HU" sz="3200" dirty="0" smtClean="0">
              <a:solidFill>
                <a:srgbClr val="A40000"/>
              </a:solidFill>
              <a:latin typeface="Ubuntu" panose="020B0504030602030204" pitchFamily="34" charset="0"/>
            </a:endParaRPr>
          </a:p>
          <a:p>
            <a:pPr algn="ctr"/>
            <a:r>
              <a:rPr lang="hu-HU" sz="3200" dirty="0" smtClean="0">
                <a:solidFill>
                  <a:srgbClr val="002060"/>
                </a:solidFill>
                <a:latin typeface="Ubuntu bold" panose="020B0804030602030204" pitchFamily="34" charset="0"/>
              </a:rPr>
              <a:t>PROGRESS</a:t>
            </a:r>
            <a:endParaRPr lang="en-US" sz="3200" dirty="0">
              <a:solidFill>
                <a:srgbClr val="002060"/>
              </a:solidFill>
              <a:latin typeface="Ubuntu bold" panose="020B0804030602030204" pitchFamily="34" charset="0"/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4447"/>
            <a:ext cx="4875582" cy="28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7" grpId="0"/>
      <p:bldP spid="19" grpId="0"/>
      <p:bldP spid="22" grpId="0"/>
      <p:bldP spid="28" grpId="0"/>
      <p:bldP spid="29" grpId="0" animBg="1"/>
      <p:bldP spid="42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595086" y="5005526"/>
            <a:ext cx="2932898" cy="147732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Trainings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Therapies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Leisure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activities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Community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programs</a:t>
            </a:r>
            <a:endParaRPr lang="hu-H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Inclusive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programmes</a:t>
            </a:r>
            <a:endParaRPr lang="hu-HU" dirty="0" smtClean="0">
              <a:solidFill>
                <a:prstClr val="black"/>
              </a:solidFill>
            </a:endParaRPr>
          </a:p>
        </p:txBody>
      </p:sp>
      <p:sp>
        <p:nvSpPr>
          <p:cNvPr id="2" name="Freeform 13"/>
          <p:cNvSpPr>
            <a:spLocks/>
          </p:cNvSpPr>
          <p:nvPr/>
        </p:nvSpPr>
        <p:spPr bwMode="auto">
          <a:xfrm>
            <a:off x="2699792" y="1628800"/>
            <a:ext cx="1800200" cy="895454"/>
          </a:xfrm>
          <a:custGeom>
            <a:avLst/>
            <a:gdLst>
              <a:gd name="T0" fmla="*/ 1289 w 1293"/>
              <a:gd name="T1" fmla="*/ 308 h 828"/>
              <a:gd name="T2" fmla="*/ 1217 w 1293"/>
              <a:gd name="T3" fmla="*/ 264 h 828"/>
              <a:gd name="T4" fmla="*/ 1158 w 1293"/>
              <a:gd name="T5" fmla="*/ 322 h 828"/>
              <a:gd name="T6" fmla="*/ 962 w 1293"/>
              <a:gd name="T7" fmla="*/ 126 h 828"/>
              <a:gd name="T8" fmla="*/ 804 w 1293"/>
              <a:gd name="T9" fmla="*/ 17 h 828"/>
              <a:gd name="T10" fmla="*/ 293 w 1293"/>
              <a:gd name="T11" fmla="*/ 13 h 828"/>
              <a:gd name="T12" fmla="*/ 0 w 1293"/>
              <a:gd name="T13" fmla="*/ 34 h 828"/>
              <a:gd name="T14" fmla="*/ 237 w 1293"/>
              <a:gd name="T15" fmla="*/ 152 h 828"/>
              <a:gd name="T16" fmla="*/ 486 w 1293"/>
              <a:gd name="T17" fmla="*/ 400 h 828"/>
              <a:gd name="T18" fmla="*/ 786 w 1293"/>
              <a:gd name="T19" fmla="*/ 700 h 828"/>
              <a:gd name="T20" fmla="*/ 736 w 1293"/>
              <a:gd name="T21" fmla="*/ 750 h 828"/>
              <a:gd name="T22" fmla="*/ 756 w 1293"/>
              <a:gd name="T23" fmla="*/ 821 h 828"/>
              <a:gd name="T24" fmla="*/ 1212 w 1293"/>
              <a:gd name="T25" fmla="*/ 828 h 828"/>
              <a:gd name="T26" fmla="*/ 1292 w 1293"/>
              <a:gd name="T27" fmla="*/ 749 h 828"/>
              <a:gd name="T28" fmla="*/ 1289 w 1293"/>
              <a:gd name="T29" fmla="*/ 308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93" h="828">
                <a:moveTo>
                  <a:pt x="1289" y="308"/>
                </a:moveTo>
                <a:cubicBezTo>
                  <a:pt x="1293" y="244"/>
                  <a:pt x="1247" y="234"/>
                  <a:pt x="1217" y="264"/>
                </a:cubicBezTo>
                <a:cubicBezTo>
                  <a:pt x="1187" y="294"/>
                  <a:pt x="1158" y="322"/>
                  <a:pt x="1158" y="322"/>
                </a:cubicBezTo>
                <a:cubicBezTo>
                  <a:pt x="1158" y="322"/>
                  <a:pt x="1023" y="187"/>
                  <a:pt x="962" y="126"/>
                </a:cubicBezTo>
                <a:cubicBezTo>
                  <a:pt x="901" y="65"/>
                  <a:pt x="855" y="17"/>
                  <a:pt x="804" y="17"/>
                </a:cubicBezTo>
                <a:cubicBezTo>
                  <a:pt x="752" y="17"/>
                  <a:pt x="548" y="18"/>
                  <a:pt x="293" y="13"/>
                </a:cubicBezTo>
                <a:cubicBezTo>
                  <a:pt x="121" y="11"/>
                  <a:pt x="40" y="8"/>
                  <a:pt x="0" y="34"/>
                </a:cubicBezTo>
                <a:cubicBezTo>
                  <a:pt x="56" y="0"/>
                  <a:pt x="161" y="71"/>
                  <a:pt x="237" y="152"/>
                </a:cubicBezTo>
                <a:cubicBezTo>
                  <a:pt x="298" y="216"/>
                  <a:pt x="486" y="400"/>
                  <a:pt x="486" y="400"/>
                </a:cubicBezTo>
                <a:cubicBezTo>
                  <a:pt x="786" y="700"/>
                  <a:pt x="786" y="700"/>
                  <a:pt x="786" y="700"/>
                </a:cubicBezTo>
                <a:cubicBezTo>
                  <a:pt x="786" y="700"/>
                  <a:pt x="760" y="726"/>
                  <a:pt x="736" y="750"/>
                </a:cubicBezTo>
                <a:cubicBezTo>
                  <a:pt x="712" y="774"/>
                  <a:pt x="702" y="821"/>
                  <a:pt x="756" y="821"/>
                </a:cubicBezTo>
                <a:cubicBezTo>
                  <a:pt x="810" y="821"/>
                  <a:pt x="1143" y="828"/>
                  <a:pt x="1212" y="828"/>
                </a:cubicBezTo>
                <a:cubicBezTo>
                  <a:pt x="1282" y="828"/>
                  <a:pt x="1292" y="800"/>
                  <a:pt x="1292" y="749"/>
                </a:cubicBezTo>
                <a:cubicBezTo>
                  <a:pt x="1292" y="697"/>
                  <a:pt x="1285" y="372"/>
                  <a:pt x="1289" y="308"/>
                </a:cubicBezTo>
                <a:close/>
              </a:path>
            </a:pathLst>
          </a:custGeom>
          <a:solidFill>
            <a:srgbClr val="018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995936" y="2051556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prstClr val="white"/>
                </a:solidFill>
                <a:latin typeface="Ubuntu bold" panose="020B0804030602030204" pitchFamily="34" charset="0"/>
              </a:rPr>
              <a:t>01</a:t>
            </a:r>
            <a:endParaRPr lang="en-US" dirty="0">
              <a:solidFill>
                <a:prstClr val="white"/>
              </a:solidFill>
              <a:latin typeface="Ubuntu bold" panose="020B080403060203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932040" y="1628800"/>
            <a:ext cx="1800000" cy="896400"/>
          </a:xfrm>
          <a:custGeom>
            <a:avLst/>
            <a:gdLst>
              <a:gd name="T0" fmla="*/ 1000 w 1292"/>
              <a:gd name="T1" fmla="*/ 14 h 828"/>
              <a:gd name="T2" fmla="*/ 489 w 1292"/>
              <a:gd name="T3" fmla="*/ 18 h 828"/>
              <a:gd name="T4" fmla="*/ 331 w 1292"/>
              <a:gd name="T5" fmla="*/ 126 h 828"/>
              <a:gd name="T6" fmla="*/ 135 w 1292"/>
              <a:gd name="T7" fmla="*/ 322 h 828"/>
              <a:gd name="T8" fmla="*/ 76 w 1292"/>
              <a:gd name="T9" fmla="*/ 264 h 828"/>
              <a:gd name="T10" fmla="*/ 4 w 1292"/>
              <a:gd name="T11" fmla="*/ 308 h 828"/>
              <a:gd name="T12" fmla="*/ 1 w 1292"/>
              <a:gd name="T13" fmla="*/ 748 h 828"/>
              <a:gd name="T14" fmla="*/ 81 w 1292"/>
              <a:gd name="T15" fmla="*/ 828 h 828"/>
              <a:gd name="T16" fmla="*/ 536 w 1292"/>
              <a:gd name="T17" fmla="*/ 821 h 828"/>
              <a:gd name="T18" fmla="*/ 556 w 1292"/>
              <a:gd name="T19" fmla="*/ 750 h 828"/>
              <a:gd name="T20" fmla="*/ 507 w 1292"/>
              <a:gd name="T21" fmla="*/ 700 h 828"/>
              <a:gd name="T22" fmla="*/ 806 w 1292"/>
              <a:gd name="T23" fmla="*/ 400 h 828"/>
              <a:gd name="T24" fmla="*/ 1055 w 1292"/>
              <a:gd name="T25" fmla="*/ 152 h 828"/>
              <a:gd name="T26" fmla="*/ 1292 w 1292"/>
              <a:gd name="T27" fmla="*/ 34 h 828"/>
              <a:gd name="T28" fmla="*/ 1000 w 1292"/>
              <a:gd name="T29" fmla="*/ 14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92" h="828">
                <a:moveTo>
                  <a:pt x="1000" y="14"/>
                </a:moveTo>
                <a:cubicBezTo>
                  <a:pt x="744" y="18"/>
                  <a:pt x="540" y="18"/>
                  <a:pt x="489" y="18"/>
                </a:cubicBezTo>
                <a:cubicBezTo>
                  <a:pt x="438" y="18"/>
                  <a:pt x="392" y="65"/>
                  <a:pt x="331" y="126"/>
                </a:cubicBezTo>
                <a:cubicBezTo>
                  <a:pt x="269" y="187"/>
                  <a:pt x="135" y="322"/>
                  <a:pt x="135" y="322"/>
                </a:cubicBezTo>
                <a:cubicBezTo>
                  <a:pt x="135" y="322"/>
                  <a:pt x="106" y="294"/>
                  <a:pt x="76" y="264"/>
                </a:cubicBezTo>
                <a:cubicBezTo>
                  <a:pt x="46" y="234"/>
                  <a:pt x="0" y="244"/>
                  <a:pt x="4" y="308"/>
                </a:cubicBezTo>
                <a:cubicBezTo>
                  <a:pt x="8" y="372"/>
                  <a:pt x="1" y="697"/>
                  <a:pt x="1" y="748"/>
                </a:cubicBezTo>
                <a:cubicBezTo>
                  <a:pt x="1" y="800"/>
                  <a:pt x="11" y="828"/>
                  <a:pt x="81" y="828"/>
                </a:cubicBezTo>
                <a:cubicBezTo>
                  <a:pt x="150" y="828"/>
                  <a:pt x="482" y="821"/>
                  <a:pt x="536" y="821"/>
                </a:cubicBezTo>
                <a:cubicBezTo>
                  <a:pt x="590" y="821"/>
                  <a:pt x="580" y="774"/>
                  <a:pt x="556" y="750"/>
                </a:cubicBezTo>
                <a:cubicBezTo>
                  <a:pt x="532" y="726"/>
                  <a:pt x="507" y="700"/>
                  <a:pt x="507" y="700"/>
                </a:cubicBezTo>
                <a:cubicBezTo>
                  <a:pt x="806" y="400"/>
                  <a:pt x="806" y="400"/>
                  <a:pt x="806" y="400"/>
                </a:cubicBezTo>
                <a:cubicBezTo>
                  <a:pt x="806" y="400"/>
                  <a:pt x="994" y="216"/>
                  <a:pt x="1055" y="152"/>
                </a:cubicBezTo>
                <a:cubicBezTo>
                  <a:pt x="1132" y="72"/>
                  <a:pt x="1236" y="0"/>
                  <a:pt x="1292" y="34"/>
                </a:cubicBezTo>
                <a:cubicBezTo>
                  <a:pt x="1252" y="8"/>
                  <a:pt x="1172" y="11"/>
                  <a:pt x="1000" y="14"/>
                </a:cubicBezTo>
                <a:close/>
              </a:path>
            </a:pathLst>
          </a:custGeom>
          <a:solidFill>
            <a:srgbClr val="00A6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076056" y="2051556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prstClr val="white"/>
                </a:solidFill>
                <a:latin typeface="Ubuntu bold" panose="020B0804030602030204" pitchFamily="34" charset="0"/>
              </a:rPr>
              <a:t>02</a:t>
            </a:r>
            <a:endParaRPr lang="en-US" dirty="0">
              <a:solidFill>
                <a:prstClr val="white"/>
              </a:solidFill>
              <a:latin typeface="Ubuntu bold" panose="020B0804030602030204" pitchFamily="34" charset="0"/>
            </a:endParaRPr>
          </a:p>
        </p:txBody>
      </p:sp>
      <p:sp>
        <p:nvSpPr>
          <p:cNvPr id="8" name="Freeform 17"/>
          <p:cNvSpPr>
            <a:spLocks/>
          </p:cNvSpPr>
          <p:nvPr/>
        </p:nvSpPr>
        <p:spPr bwMode="auto">
          <a:xfrm>
            <a:off x="2627984" y="4188784"/>
            <a:ext cx="1800000" cy="896400"/>
          </a:xfrm>
          <a:custGeom>
            <a:avLst/>
            <a:gdLst>
              <a:gd name="T0" fmla="*/ 1291 w 1292"/>
              <a:gd name="T1" fmla="*/ 80 h 828"/>
              <a:gd name="T2" fmla="*/ 1211 w 1292"/>
              <a:gd name="T3" fmla="*/ 0 h 828"/>
              <a:gd name="T4" fmla="*/ 756 w 1292"/>
              <a:gd name="T5" fmla="*/ 7 h 828"/>
              <a:gd name="T6" fmla="*/ 736 w 1292"/>
              <a:gd name="T7" fmla="*/ 78 h 828"/>
              <a:gd name="T8" fmla="*/ 785 w 1292"/>
              <a:gd name="T9" fmla="*/ 128 h 828"/>
              <a:gd name="T10" fmla="*/ 486 w 1292"/>
              <a:gd name="T11" fmla="*/ 428 h 828"/>
              <a:gd name="T12" fmla="*/ 237 w 1292"/>
              <a:gd name="T13" fmla="*/ 676 h 828"/>
              <a:gd name="T14" fmla="*/ 0 w 1292"/>
              <a:gd name="T15" fmla="*/ 794 h 828"/>
              <a:gd name="T16" fmla="*/ 292 w 1292"/>
              <a:gd name="T17" fmla="*/ 814 h 828"/>
              <a:gd name="T18" fmla="*/ 803 w 1292"/>
              <a:gd name="T19" fmla="*/ 810 h 828"/>
              <a:gd name="T20" fmla="*/ 961 w 1292"/>
              <a:gd name="T21" fmla="*/ 702 h 828"/>
              <a:gd name="T22" fmla="*/ 1157 w 1292"/>
              <a:gd name="T23" fmla="*/ 506 h 828"/>
              <a:gd name="T24" fmla="*/ 1216 w 1292"/>
              <a:gd name="T25" fmla="*/ 564 h 828"/>
              <a:gd name="T26" fmla="*/ 1288 w 1292"/>
              <a:gd name="T27" fmla="*/ 520 h 828"/>
              <a:gd name="T28" fmla="*/ 1291 w 1292"/>
              <a:gd name="T29" fmla="*/ 80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92" h="828">
                <a:moveTo>
                  <a:pt x="1291" y="80"/>
                </a:moveTo>
                <a:cubicBezTo>
                  <a:pt x="1291" y="28"/>
                  <a:pt x="1281" y="0"/>
                  <a:pt x="1211" y="0"/>
                </a:cubicBezTo>
                <a:cubicBezTo>
                  <a:pt x="1142" y="0"/>
                  <a:pt x="810" y="7"/>
                  <a:pt x="756" y="7"/>
                </a:cubicBezTo>
                <a:cubicBezTo>
                  <a:pt x="702" y="7"/>
                  <a:pt x="712" y="54"/>
                  <a:pt x="736" y="78"/>
                </a:cubicBezTo>
                <a:cubicBezTo>
                  <a:pt x="760" y="102"/>
                  <a:pt x="785" y="128"/>
                  <a:pt x="785" y="128"/>
                </a:cubicBezTo>
                <a:cubicBezTo>
                  <a:pt x="486" y="428"/>
                  <a:pt x="486" y="428"/>
                  <a:pt x="486" y="428"/>
                </a:cubicBezTo>
                <a:cubicBezTo>
                  <a:pt x="486" y="428"/>
                  <a:pt x="298" y="612"/>
                  <a:pt x="237" y="676"/>
                </a:cubicBezTo>
                <a:cubicBezTo>
                  <a:pt x="160" y="756"/>
                  <a:pt x="56" y="828"/>
                  <a:pt x="0" y="794"/>
                </a:cubicBezTo>
                <a:cubicBezTo>
                  <a:pt x="40" y="820"/>
                  <a:pt x="120" y="817"/>
                  <a:pt x="292" y="814"/>
                </a:cubicBezTo>
                <a:cubicBezTo>
                  <a:pt x="548" y="810"/>
                  <a:pt x="752" y="810"/>
                  <a:pt x="803" y="810"/>
                </a:cubicBezTo>
                <a:cubicBezTo>
                  <a:pt x="854" y="810"/>
                  <a:pt x="900" y="763"/>
                  <a:pt x="961" y="702"/>
                </a:cubicBezTo>
                <a:cubicBezTo>
                  <a:pt x="1023" y="641"/>
                  <a:pt x="1157" y="506"/>
                  <a:pt x="1157" y="506"/>
                </a:cubicBezTo>
                <a:cubicBezTo>
                  <a:pt x="1157" y="506"/>
                  <a:pt x="1186" y="534"/>
                  <a:pt x="1216" y="564"/>
                </a:cubicBezTo>
                <a:cubicBezTo>
                  <a:pt x="1246" y="594"/>
                  <a:pt x="1292" y="584"/>
                  <a:pt x="1288" y="520"/>
                </a:cubicBezTo>
                <a:cubicBezTo>
                  <a:pt x="1284" y="456"/>
                  <a:pt x="1291" y="131"/>
                  <a:pt x="1291" y="80"/>
                </a:cubicBezTo>
                <a:close/>
              </a:path>
            </a:pathLst>
          </a:custGeom>
          <a:solidFill>
            <a:srgbClr val="FF9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871676" y="4211796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prstClr val="white"/>
                </a:solidFill>
                <a:latin typeface="Ubuntu bold" panose="020B0804030602030204" pitchFamily="34" charset="0"/>
              </a:rPr>
              <a:t>03</a:t>
            </a:r>
            <a:endParaRPr lang="en-US" dirty="0">
              <a:solidFill>
                <a:prstClr val="white"/>
              </a:solidFill>
              <a:latin typeface="Ubuntu bold" panose="020B0804030602030204" pitchFamily="34" charset="0"/>
            </a:endParaRPr>
          </a:p>
        </p:txBody>
      </p:sp>
      <p:sp>
        <p:nvSpPr>
          <p:cNvPr id="10" name="Freeform 21"/>
          <p:cNvSpPr>
            <a:spLocks/>
          </p:cNvSpPr>
          <p:nvPr/>
        </p:nvSpPr>
        <p:spPr bwMode="auto">
          <a:xfrm>
            <a:off x="5004048" y="4188784"/>
            <a:ext cx="1800000" cy="896400"/>
          </a:xfrm>
          <a:custGeom>
            <a:avLst/>
            <a:gdLst>
              <a:gd name="T0" fmla="*/ 1055 w 1292"/>
              <a:gd name="T1" fmla="*/ 676 h 828"/>
              <a:gd name="T2" fmla="*/ 806 w 1292"/>
              <a:gd name="T3" fmla="*/ 428 h 828"/>
              <a:gd name="T4" fmla="*/ 507 w 1292"/>
              <a:gd name="T5" fmla="*/ 128 h 828"/>
              <a:gd name="T6" fmla="*/ 556 w 1292"/>
              <a:gd name="T7" fmla="*/ 78 h 828"/>
              <a:gd name="T8" fmla="*/ 536 w 1292"/>
              <a:gd name="T9" fmla="*/ 7 h 828"/>
              <a:gd name="T10" fmla="*/ 81 w 1292"/>
              <a:gd name="T11" fmla="*/ 0 h 828"/>
              <a:gd name="T12" fmla="*/ 1 w 1292"/>
              <a:gd name="T13" fmla="*/ 80 h 828"/>
              <a:gd name="T14" fmla="*/ 4 w 1292"/>
              <a:gd name="T15" fmla="*/ 520 h 828"/>
              <a:gd name="T16" fmla="*/ 76 w 1292"/>
              <a:gd name="T17" fmla="*/ 564 h 828"/>
              <a:gd name="T18" fmla="*/ 135 w 1292"/>
              <a:gd name="T19" fmla="*/ 506 h 828"/>
              <a:gd name="T20" fmla="*/ 331 w 1292"/>
              <a:gd name="T21" fmla="*/ 702 h 828"/>
              <a:gd name="T22" fmla="*/ 489 w 1292"/>
              <a:gd name="T23" fmla="*/ 810 h 828"/>
              <a:gd name="T24" fmla="*/ 1000 w 1292"/>
              <a:gd name="T25" fmla="*/ 814 h 828"/>
              <a:gd name="T26" fmla="*/ 1292 w 1292"/>
              <a:gd name="T27" fmla="*/ 794 h 828"/>
              <a:gd name="T28" fmla="*/ 1055 w 1292"/>
              <a:gd name="T29" fmla="*/ 676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92" h="828">
                <a:moveTo>
                  <a:pt x="1055" y="676"/>
                </a:moveTo>
                <a:cubicBezTo>
                  <a:pt x="994" y="612"/>
                  <a:pt x="806" y="428"/>
                  <a:pt x="806" y="428"/>
                </a:cubicBezTo>
                <a:cubicBezTo>
                  <a:pt x="507" y="128"/>
                  <a:pt x="507" y="128"/>
                  <a:pt x="507" y="128"/>
                </a:cubicBezTo>
                <a:cubicBezTo>
                  <a:pt x="507" y="128"/>
                  <a:pt x="532" y="102"/>
                  <a:pt x="556" y="78"/>
                </a:cubicBezTo>
                <a:cubicBezTo>
                  <a:pt x="580" y="54"/>
                  <a:pt x="590" y="7"/>
                  <a:pt x="536" y="7"/>
                </a:cubicBezTo>
                <a:cubicBezTo>
                  <a:pt x="482" y="7"/>
                  <a:pt x="150" y="0"/>
                  <a:pt x="81" y="0"/>
                </a:cubicBezTo>
                <a:cubicBezTo>
                  <a:pt x="11" y="0"/>
                  <a:pt x="1" y="28"/>
                  <a:pt x="1" y="80"/>
                </a:cubicBezTo>
                <a:cubicBezTo>
                  <a:pt x="1" y="131"/>
                  <a:pt x="8" y="456"/>
                  <a:pt x="4" y="520"/>
                </a:cubicBezTo>
                <a:cubicBezTo>
                  <a:pt x="0" y="584"/>
                  <a:pt x="46" y="594"/>
                  <a:pt x="76" y="564"/>
                </a:cubicBezTo>
                <a:cubicBezTo>
                  <a:pt x="106" y="534"/>
                  <a:pt x="135" y="506"/>
                  <a:pt x="135" y="506"/>
                </a:cubicBezTo>
                <a:cubicBezTo>
                  <a:pt x="135" y="506"/>
                  <a:pt x="269" y="641"/>
                  <a:pt x="331" y="702"/>
                </a:cubicBezTo>
                <a:cubicBezTo>
                  <a:pt x="392" y="763"/>
                  <a:pt x="438" y="810"/>
                  <a:pt x="489" y="810"/>
                </a:cubicBezTo>
                <a:cubicBezTo>
                  <a:pt x="540" y="810"/>
                  <a:pt x="744" y="810"/>
                  <a:pt x="1000" y="814"/>
                </a:cubicBezTo>
                <a:cubicBezTo>
                  <a:pt x="1172" y="817"/>
                  <a:pt x="1252" y="820"/>
                  <a:pt x="1292" y="794"/>
                </a:cubicBezTo>
                <a:cubicBezTo>
                  <a:pt x="1236" y="828"/>
                  <a:pt x="1132" y="756"/>
                  <a:pt x="1055" y="676"/>
                </a:cubicBezTo>
                <a:close/>
              </a:path>
            </a:pathLst>
          </a:custGeom>
          <a:solidFill>
            <a:srgbClr val="EE22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167820" y="4211796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prstClr val="white"/>
                </a:solidFill>
                <a:latin typeface="Ubuntu bold" panose="020B0804030602030204" pitchFamily="34" charset="0"/>
              </a:rPr>
              <a:t>04</a:t>
            </a:r>
            <a:endParaRPr lang="en-US" dirty="0">
              <a:solidFill>
                <a:prstClr val="white"/>
              </a:solidFill>
              <a:latin typeface="Ubuntu bold" panose="020B080403060203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29627" y="533405"/>
            <a:ext cx="307658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0182C3"/>
                </a:solidFill>
              </a:rPr>
              <a:t>supported</a:t>
            </a:r>
            <a:r>
              <a:rPr lang="hu-HU" sz="2400" b="1" dirty="0">
                <a:solidFill>
                  <a:srgbClr val="0182C3"/>
                </a:solidFill>
              </a:rPr>
              <a:t> </a:t>
            </a:r>
            <a:r>
              <a:rPr lang="hu-HU" sz="2400" b="1" dirty="0" err="1" smtClean="0">
                <a:solidFill>
                  <a:srgbClr val="0182C3"/>
                </a:solidFill>
              </a:rPr>
              <a:t>housing</a:t>
            </a:r>
            <a:r>
              <a:rPr lang="hu-HU" sz="2400" b="1" dirty="0" smtClean="0">
                <a:solidFill>
                  <a:srgbClr val="0182C3"/>
                </a:solidFill>
              </a:rPr>
              <a:t> &amp; </a:t>
            </a:r>
            <a:r>
              <a:rPr lang="hu-HU" sz="2400" b="1" dirty="0" err="1" smtClean="0">
                <a:solidFill>
                  <a:srgbClr val="0182C3"/>
                </a:solidFill>
              </a:rPr>
              <a:t>social</a:t>
            </a:r>
            <a:r>
              <a:rPr lang="hu-HU" sz="2400" b="1" dirty="0" smtClean="0">
                <a:solidFill>
                  <a:srgbClr val="0182C3"/>
                </a:solidFill>
              </a:rPr>
              <a:t> </a:t>
            </a:r>
            <a:r>
              <a:rPr lang="hu-HU" sz="2400" b="1" dirty="0" err="1" smtClean="0">
                <a:solidFill>
                  <a:srgbClr val="0182C3"/>
                </a:solidFill>
              </a:rPr>
              <a:t>services</a:t>
            </a:r>
            <a:endParaRPr lang="hu-HU" sz="2400" b="1" dirty="0">
              <a:solidFill>
                <a:srgbClr val="0182C3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4572000" y="509771"/>
            <a:ext cx="445608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00A698"/>
                </a:solidFill>
              </a:rPr>
              <a:t>e</a:t>
            </a:r>
            <a:r>
              <a:rPr lang="hu-HU" sz="2400" b="1" dirty="0" err="1" smtClean="0">
                <a:solidFill>
                  <a:srgbClr val="00A698"/>
                </a:solidFill>
              </a:rPr>
              <a:t>mployment</a:t>
            </a:r>
            <a:r>
              <a:rPr lang="hu-HU" sz="2400" b="1" dirty="0" smtClean="0">
                <a:solidFill>
                  <a:srgbClr val="00A698"/>
                </a:solidFill>
              </a:rPr>
              <a:t>: </a:t>
            </a:r>
            <a:r>
              <a:rPr lang="hu-HU" sz="2400" b="1" dirty="0" err="1" smtClean="0">
                <a:solidFill>
                  <a:srgbClr val="00A698"/>
                </a:solidFill>
              </a:rPr>
              <a:t>sheltered</a:t>
            </a:r>
            <a:r>
              <a:rPr lang="hu-HU" sz="2400" b="1" dirty="0" smtClean="0">
                <a:solidFill>
                  <a:srgbClr val="00A698"/>
                </a:solidFill>
              </a:rPr>
              <a:t>, </a:t>
            </a:r>
            <a:r>
              <a:rPr lang="hu-HU" sz="2400" b="1" dirty="0" err="1" smtClean="0">
                <a:solidFill>
                  <a:srgbClr val="00A698"/>
                </a:solidFill>
              </a:rPr>
              <a:t>inclusive</a:t>
            </a:r>
            <a:r>
              <a:rPr lang="hu-HU" sz="2400" b="1" dirty="0" smtClean="0">
                <a:solidFill>
                  <a:srgbClr val="00A698"/>
                </a:solidFill>
              </a:rPr>
              <a:t> </a:t>
            </a:r>
            <a:r>
              <a:rPr lang="hu-HU" sz="2400" b="1" dirty="0" err="1" smtClean="0">
                <a:solidFill>
                  <a:srgbClr val="00A698"/>
                </a:solidFill>
              </a:rPr>
              <a:t>workshops</a:t>
            </a:r>
            <a:r>
              <a:rPr lang="hu-HU" sz="2400" b="1" dirty="0" smtClean="0">
                <a:solidFill>
                  <a:srgbClr val="00A698"/>
                </a:solidFill>
              </a:rPr>
              <a:t> &amp; </a:t>
            </a:r>
            <a:r>
              <a:rPr lang="hu-HU" sz="2400" b="1" dirty="0" err="1" smtClean="0">
                <a:solidFill>
                  <a:srgbClr val="00A698"/>
                </a:solidFill>
              </a:rPr>
              <a:t>labour</a:t>
            </a:r>
            <a:r>
              <a:rPr lang="hu-HU" sz="2400" b="1" dirty="0" smtClean="0">
                <a:solidFill>
                  <a:srgbClr val="00A698"/>
                </a:solidFill>
              </a:rPr>
              <a:t> </a:t>
            </a:r>
            <a:r>
              <a:rPr lang="hu-HU" sz="2400" b="1" dirty="0" err="1" smtClean="0">
                <a:solidFill>
                  <a:srgbClr val="00A698"/>
                </a:solidFill>
              </a:rPr>
              <a:t>integration</a:t>
            </a:r>
            <a:endParaRPr lang="hu-HU" sz="2400" b="1" dirty="0">
              <a:solidFill>
                <a:srgbClr val="00A698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775034" y="4024228"/>
            <a:ext cx="1977307" cy="83099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hu-HU" sz="2400" b="1" dirty="0" err="1">
                <a:solidFill>
                  <a:srgbClr val="F79646">
                    <a:lumMod val="75000"/>
                  </a:srgbClr>
                </a:solidFill>
              </a:rPr>
              <a:t>improving</a:t>
            </a:r>
            <a:r>
              <a:rPr lang="hu-HU" sz="2400" b="1" dirty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hu-HU" sz="2400" b="1" dirty="0" err="1">
                <a:solidFill>
                  <a:srgbClr val="F79646">
                    <a:lumMod val="75000"/>
                  </a:srgbClr>
                </a:solidFill>
              </a:rPr>
              <a:t>the</a:t>
            </a:r>
            <a:r>
              <a:rPr lang="hu-HU" sz="2400" b="1" dirty="0">
                <a:solidFill>
                  <a:srgbClr val="F79646">
                    <a:lumMod val="75000"/>
                  </a:srgbClr>
                </a:solidFill>
              </a:rPr>
              <a:t> </a:t>
            </a:r>
            <a:endParaRPr lang="hu-HU" sz="2400" b="1" dirty="0" smtClean="0">
              <a:solidFill>
                <a:srgbClr val="F79646">
                  <a:lumMod val="75000"/>
                </a:srgbClr>
              </a:solidFill>
            </a:endParaRPr>
          </a:p>
          <a:p>
            <a:r>
              <a:rPr lang="hu-HU" sz="2400" b="1" dirty="0" err="1" smtClean="0">
                <a:solidFill>
                  <a:srgbClr val="F79646">
                    <a:lumMod val="75000"/>
                  </a:srgbClr>
                </a:solidFill>
              </a:rPr>
              <a:t>quality</a:t>
            </a:r>
            <a:r>
              <a:rPr lang="hu-HU" sz="2400" b="1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hu-HU" sz="2400" b="1" dirty="0">
                <a:solidFill>
                  <a:srgbClr val="F79646">
                    <a:lumMod val="75000"/>
                  </a:srgbClr>
                </a:solidFill>
              </a:rPr>
              <a:t>of life</a:t>
            </a:r>
          </a:p>
        </p:txBody>
      </p:sp>
      <p:sp>
        <p:nvSpPr>
          <p:cNvPr id="15" name="Téglalap 14"/>
          <p:cNvSpPr/>
          <p:nvPr/>
        </p:nvSpPr>
        <p:spPr>
          <a:xfrm>
            <a:off x="6851659" y="4257754"/>
            <a:ext cx="217097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EE2201"/>
                </a:solidFill>
              </a:rPr>
              <a:t>progress</a:t>
            </a:r>
            <a:r>
              <a:rPr lang="hu-HU" sz="2400" b="1" dirty="0">
                <a:solidFill>
                  <a:srgbClr val="EE2201"/>
                </a:solidFill>
              </a:rPr>
              <a:t> </a:t>
            </a:r>
            <a:r>
              <a:rPr lang="hu-HU" sz="2400" b="1" dirty="0" err="1">
                <a:solidFill>
                  <a:srgbClr val="EE2201"/>
                </a:solidFill>
              </a:rPr>
              <a:t>in</a:t>
            </a:r>
            <a:r>
              <a:rPr lang="hu-HU" sz="2400" b="1" dirty="0">
                <a:solidFill>
                  <a:srgbClr val="EE2201"/>
                </a:solidFill>
              </a:rPr>
              <a:t> </a:t>
            </a:r>
            <a:endParaRPr lang="hu-HU" sz="2400" b="1" dirty="0" smtClean="0">
              <a:solidFill>
                <a:srgbClr val="EE2201"/>
              </a:solidFill>
            </a:endParaRPr>
          </a:p>
          <a:p>
            <a:r>
              <a:rPr lang="hu-HU" sz="2400" b="1" dirty="0" err="1" smtClean="0">
                <a:solidFill>
                  <a:srgbClr val="EE2201"/>
                </a:solidFill>
              </a:rPr>
              <a:t>the</a:t>
            </a:r>
            <a:r>
              <a:rPr lang="hu-HU" sz="2400" b="1" dirty="0" smtClean="0">
                <a:solidFill>
                  <a:srgbClr val="EE2201"/>
                </a:solidFill>
              </a:rPr>
              <a:t> </a:t>
            </a:r>
            <a:r>
              <a:rPr lang="hu-HU" sz="2400" b="1" dirty="0" err="1">
                <a:solidFill>
                  <a:srgbClr val="EE2201"/>
                </a:solidFill>
              </a:rPr>
              <a:t>sector</a:t>
            </a:r>
            <a:r>
              <a:rPr lang="hu-HU" sz="2400" b="1" dirty="0">
                <a:solidFill>
                  <a:srgbClr val="EE2201"/>
                </a:solidFill>
              </a:rPr>
              <a:t> </a:t>
            </a:r>
            <a:r>
              <a:rPr lang="hu-HU" sz="2400" b="1" dirty="0" err="1">
                <a:solidFill>
                  <a:srgbClr val="EE2201"/>
                </a:solidFill>
              </a:rPr>
              <a:t>itself</a:t>
            </a:r>
            <a:endParaRPr lang="hu-HU" sz="2400" b="1" dirty="0">
              <a:solidFill>
                <a:srgbClr val="EE2201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3586602" y="3501008"/>
            <a:ext cx="2414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>
                <a:solidFill>
                  <a:prstClr val="black"/>
                </a:solidFill>
              </a:rPr>
              <a:t>Portfolio</a:t>
            </a:r>
            <a:r>
              <a:rPr lang="hu-HU" sz="2800" b="1" dirty="0">
                <a:solidFill>
                  <a:prstClr val="black"/>
                </a:solidFill>
              </a:rPr>
              <a:t> </a:t>
            </a:r>
            <a:r>
              <a:rPr lang="hu-HU" sz="2800" b="1" dirty="0" err="1">
                <a:solidFill>
                  <a:prstClr val="black"/>
                </a:solidFill>
              </a:rPr>
              <a:t>today</a:t>
            </a:r>
            <a:endParaRPr lang="hu-HU" sz="2800" b="1" dirty="0">
              <a:solidFill>
                <a:prstClr val="black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611560" y="1602854"/>
            <a:ext cx="230425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prstClr val="black"/>
                </a:solidFill>
              </a:rPr>
              <a:t>Day </a:t>
            </a:r>
            <a:r>
              <a:rPr lang="hu-HU" dirty="0" err="1" smtClean="0">
                <a:solidFill>
                  <a:prstClr val="black"/>
                </a:solidFill>
              </a:rPr>
              <a:t>care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centers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Residential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homes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Transport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services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Catering</a:t>
            </a:r>
            <a:endParaRPr lang="hu-H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Respite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care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6643859" y="1447151"/>
            <a:ext cx="2268893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>
                <a:solidFill>
                  <a:prstClr val="black"/>
                </a:solidFill>
              </a:rPr>
              <a:t>S</a:t>
            </a:r>
            <a:r>
              <a:rPr lang="hu-HU" dirty="0" err="1" smtClean="0">
                <a:solidFill>
                  <a:prstClr val="black"/>
                </a:solidFill>
              </a:rPr>
              <a:t>ocial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enterprises</a:t>
            </a:r>
            <a:r>
              <a:rPr lang="hu-HU" dirty="0" smtClean="0">
                <a:solidFill>
                  <a:prstClr val="black"/>
                </a:solidFill>
              </a:rPr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dirty="0" smtClean="0">
                <a:solidFill>
                  <a:prstClr val="black"/>
                </a:solidFill>
              </a:rPr>
              <a:t>farming</a:t>
            </a:r>
            <a:endParaRPr lang="hu-HU" dirty="0">
              <a:solidFill>
                <a:prstClr val="black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dirty="0" err="1" smtClean="0">
                <a:solidFill>
                  <a:prstClr val="black"/>
                </a:solidFill>
              </a:rPr>
              <a:t>food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production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dirty="0" err="1">
                <a:solidFill>
                  <a:prstClr val="black"/>
                </a:solidFill>
              </a:rPr>
              <a:t>m</a:t>
            </a:r>
            <a:r>
              <a:rPr lang="hu-HU" dirty="0" err="1" smtClean="0">
                <a:solidFill>
                  <a:prstClr val="black"/>
                </a:solidFill>
              </a:rPr>
              <a:t>anufactures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dirty="0" err="1" smtClean="0">
                <a:solidFill>
                  <a:prstClr val="black"/>
                </a:solidFill>
              </a:rPr>
              <a:t>touristic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services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Supported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employment</a:t>
            </a:r>
            <a:r>
              <a:rPr lang="hu-HU" dirty="0" smtClean="0">
                <a:solidFill>
                  <a:prstClr val="black"/>
                </a:solidFill>
              </a:rPr>
              <a:t> service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5256730" y="5274503"/>
            <a:ext cx="313169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Networking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endParaRPr lang="hu-H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Integrational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programmes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>
                <a:solidFill>
                  <a:prstClr val="black"/>
                </a:solidFill>
              </a:rPr>
              <a:t>Lobbying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Innovative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solutions</a:t>
            </a:r>
            <a:endParaRPr lang="hu-HU" dirty="0" smtClean="0">
              <a:solidFill>
                <a:prstClr val="black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147" y="2696809"/>
            <a:ext cx="849189" cy="80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03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b="1" dirty="0" smtClean="0">
                <a:solidFill>
                  <a:srgbClr val="0070C0"/>
                </a:solidFill>
              </a:rPr>
              <a:t>Relief </a:t>
            </a:r>
            <a:r>
              <a:rPr lang="hu-HU" b="1" dirty="0" err="1">
                <a:solidFill>
                  <a:srgbClr val="0070C0"/>
                </a:solidFill>
              </a:rPr>
              <a:t>for</a:t>
            </a:r>
            <a:r>
              <a:rPr lang="hu-HU" b="1" dirty="0">
                <a:solidFill>
                  <a:srgbClr val="0070C0"/>
                </a:solidFill>
              </a:rPr>
              <a:t> </a:t>
            </a:r>
            <a:r>
              <a:rPr lang="hu-HU" b="1" dirty="0" err="1">
                <a:solidFill>
                  <a:srgbClr val="0070C0"/>
                </a:solidFill>
              </a:rPr>
              <a:t>families</a:t>
            </a:r>
            <a:endParaRPr lang="hu-HU" b="1" dirty="0">
              <a:solidFill>
                <a:srgbClr val="0070C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4488219" cy="3124944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 err="1"/>
              <a:t>Autism</a:t>
            </a:r>
            <a:r>
              <a:rPr lang="hu-HU" sz="2400" dirty="0"/>
              <a:t> </a:t>
            </a:r>
            <a:r>
              <a:rPr lang="hu-HU" sz="2400" dirty="0" err="1"/>
              <a:t>counselling</a:t>
            </a:r>
            <a:r>
              <a:rPr lang="hu-HU" sz="2400" dirty="0"/>
              <a:t> - Smiley </a:t>
            </a:r>
            <a:r>
              <a:rPr lang="hu-HU" sz="2400" dirty="0" err="1"/>
              <a:t>Face</a:t>
            </a:r>
            <a:r>
              <a:rPr lang="hu-HU" sz="2400" dirty="0"/>
              <a:t> </a:t>
            </a:r>
            <a:r>
              <a:rPr lang="hu-HU" sz="2400" dirty="0" smtClean="0"/>
              <a:t>Centre</a:t>
            </a:r>
          </a:p>
          <a:p>
            <a:r>
              <a:rPr lang="hu-HU" sz="2400" dirty="0" smtClean="0"/>
              <a:t>AAC </a:t>
            </a:r>
            <a:r>
              <a:rPr lang="hu-HU" sz="2400" dirty="0"/>
              <a:t>Centre - </a:t>
            </a:r>
            <a:r>
              <a:rPr lang="hu-HU" sz="2400" dirty="0" err="1"/>
              <a:t>Augmentative</a:t>
            </a:r>
            <a:r>
              <a:rPr lang="hu-HU" sz="2400" dirty="0"/>
              <a:t> and </a:t>
            </a:r>
            <a:r>
              <a:rPr lang="hu-HU" sz="2400" dirty="0" err="1"/>
              <a:t>alternative</a:t>
            </a:r>
            <a:r>
              <a:rPr lang="hu-HU" sz="2400" dirty="0"/>
              <a:t> </a:t>
            </a:r>
            <a:r>
              <a:rPr lang="hu-HU" sz="2400" dirty="0" err="1"/>
              <a:t>communication</a:t>
            </a:r>
            <a:r>
              <a:rPr lang="hu-HU" sz="2400" dirty="0"/>
              <a:t> </a:t>
            </a:r>
            <a:r>
              <a:rPr lang="hu-HU" sz="2400" dirty="0" err="1"/>
              <a:t>support</a:t>
            </a:r>
            <a:r>
              <a:rPr lang="hu-HU" sz="2400" dirty="0"/>
              <a:t>, </a:t>
            </a:r>
            <a:r>
              <a:rPr lang="hu-HU" sz="2400" dirty="0" err="1"/>
              <a:t>development</a:t>
            </a:r>
            <a:r>
              <a:rPr lang="hu-HU" sz="2400" dirty="0"/>
              <a:t>, </a:t>
            </a:r>
            <a:r>
              <a:rPr lang="hu-HU" sz="2400" dirty="0" err="1"/>
              <a:t>counselling</a:t>
            </a:r>
            <a:r>
              <a:rPr lang="hu-HU" sz="2400" dirty="0"/>
              <a:t>, </a:t>
            </a:r>
            <a:r>
              <a:rPr lang="hu-HU" sz="2400" dirty="0" err="1"/>
              <a:t>equipment</a:t>
            </a:r>
            <a:r>
              <a:rPr lang="hu-HU" sz="2400" dirty="0"/>
              <a:t> </a:t>
            </a:r>
            <a:r>
              <a:rPr lang="hu-HU" sz="2400" dirty="0" err="1" smtClean="0"/>
              <a:t>hire</a:t>
            </a:r>
            <a:endParaRPr lang="hu-HU" sz="2400" dirty="0" smtClean="0"/>
          </a:p>
          <a:p>
            <a:r>
              <a:rPr lang="hu-HU" sz="2400" dirty="0" err="1" smtClean="0"/>
              <a:t>Babysitting</a:t>
            </a:r>
            <a:r>
              <a:rPr lang="hu-HU" sz="2400" dirty="0" smtClean="0"/>
              <a:t> service</a:t>
            </a:r>
          </a:p>
          <a:p>
            <a:r>
              <a:rPr lang="hu-HU" sz="2400" dirty="0" err="1" smtClean="0"/>
              <a:t>Special</a:t>
            </a:r>
            <a:r>
              <a:rPr lang="hu-HU" sz="2400" dirty="0" smtClean="0"/>
              <a:t> </a:t>
            </a:r>
            <a:r>
              <a:rPr lang="hu-HU" sz="2400" dirty="0" err="1" smtClean="0"/>
              <a:t>transport</a:t>
            </a:r>
            <a:endParaRPr lang="hu-HU" sz="2400" dirty="0" smtClean="0"/>
          </a:p>
          <a:p>
            <a:r>
              <a:rPr lang="hu-HU" sz="2400" dirty="0" err="1" smtClean="0"/>
              <a:t>Summer</a:t>
            </a:r>
            <a:r>
              <a:rPr lang="hu-HU" sz="2400" dirty="0" smtClean="0"/>
              <a:t> </a:t>
            </a:r>
            <a:r>
              <a:rPr lang="hu-HU" sz="2400" dirty="0" err="1"/>
              <a:t>camps</a:t>
            </a:r>
            <a:endParaRPr lang="hu-HU" sz="2400" dirty="0"/>
          </a:p>
        </p:txBody>
      </p:sp>
      <p:pic>
        <p:nvPicPr>
          <p:cNvPr id="1026" name="Picture 2" descr="Különleges fejlesztőház lesz a Mosolykuckó - MIZU MISKOL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52" y="404664"/>
            <a:ext cx="3392467" cy="208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z ALTEO Karácsonyi jótékonysági támogatását a Szimbiózis Alapítvány kapta  - ALTEO Energiaszolgáltató Nyrt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4306206"/>
            <a:ext cx="3240360" cy="214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_Új fotók\Intézmények - Tóth László\2Y5A7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57800"/>
            <a:ext cx="3096344" cy="23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7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b="1" dirty="0">
                <a:solidFill>
                  <a:srgbClr val="C00000"/>
                </a:solidFill>
              </a:rPr>
              <a:t>Visual </a:t>
            </a:r>
            <a:r>
              <a:rPr lang="hu-HU" b="1" dirty="0" err="1">
                <a:solidFill>
                  <a:srgbClr val="C00000"/>
                </a:solidFill>
              </a:rPr>
              <a:t>support</a:t>
            </a:r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02774" y="2827109"/>
            <a:ext cx="4429921" cy="203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2929" y="260648"/>
            <a:ext cx="3456384" cy="216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60848"/>
            <a:ext cx="5638130" cy="15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005064"/>
            <a:ext cx="6173287" cy="169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28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582824"/>
            <a:ext cx="3888432" cy="256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60648"/>
            <a:ext cx="1441103" cy="561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4102535" cy="278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6" y="4644685"/>
            <a:ext cx="3030120" cy="14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7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2976"/>
            <a:ext cx="2808312" cy="240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8787" y="5375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Autism in our everyday lives</a:t>
            </a: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28893"/>
            <a:ext cx="3384376" cy="22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s://wmn.hu/picture/96061/normal/232/0023242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1"/>
            <a:ext cx="3384376" cy="22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Y:\_Új fotók\Intézmények - Tóth László\2Y5A75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5398"/>
            <a:ext cx="3443253" cy="2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3302168" cy="214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2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„Baráthegy”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Manor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Village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city</a:t>
            </a:r>
            <a:endParaRPr lang="hu-H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5" descr="Fény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1340768"/>
            <a:ext cx="584293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>
            <a:off x="2488910" y="2204864"/>
            <a:ext cx="6408712" cy="295232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403995"/>
            <a:ext cx="126799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157192"/>
            <a:ext cx="3725568" cy="141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7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</TotalTime>
  <Words>293</Words>
  <Application>Microsoft Office PowerPoint</Application>
  <PresentationFormat>Diavetítés a képernyőre (4:3 oldalarány)</PresentationFormat>
  <Paragraphs>95</Paragraphs>
  <Slides>27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Office-téma</vt:lpstr>
      <vt:lpstr>PowerPoint bemutató</vt:lpstr>
      <vt:lpstr>PowerPoint bemutató</vt:lpstr>
      <vt:lpstr>PowerPoint bemutató</vt:lpstr>
      <vt:lpstr>PowerPoint bemutató</vt:lpstr>
      <vt:lpstr>Relief for families</vt:lpstr>
      <vt:lpstr>Visual support</vt:lpstr>
      <vt:lpstr>PowerPoint bemutató</vt:lpstr>
      <vt:lpstr>Autism in our everyday lives</vt:lpstr>
      <vt:lpstr>„Baráthegy” Manor – Village in the city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Transformation tourism</vt:lpstr>
      <vt:lpstr>The story of Gyuszi, Zsuzsa, Imi</vt:lpstr>
      <vt:lpstr>The story of Renáta</vt:lpstr>
      <vt:lpstr>… FOLLOW UP</vt:lpstr>
      <vt:lpstr>PowerPoint bemutató</vt:lpstr>
      <vt:lpstr>Zsuzsi   Niki &amp; Csaba</vt:lpstr>
      <vt:lpstr>Everyone is different, but equally important to the community!</vt:lpstr>
      <vt:lpstr>Be our guests!</vt:lpstr>
      <vt:lpstr>We are always on the move!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economy in the fight against Corona  Work Integration Social Enterprises (WISEs)</dc:title>
  <dc:creator>Veronika</dc:creator>
  <cp:lastModifiedBy>Laci</cp:lastModifiedBy>
  <cp:revision>438</cp:revision>
  <dcterms:created xsi:type="dcterms:W3CDTF">2020-05-25T18:50:27Z</dcterms:created>
  <dcterms:modified xsi:type="dcterms:W3CDTF">2024-04-03T14:06:45Z</dcterms:modified>
</cp:coreProperties>
</file>